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0" r:id="rId2"/>
    <p:sldId id="256" r:id="rId3"/>
    <p:sldId id="258" r:id="rId4"/>
    <p:sldId id="321" r:id="rId5"/>
    <p:sldId id="257" r:id="rId6"/>
    <p:sldId id="259" r:id="rId7"/>
    <p:sldId id="260" r:id="rId8"/>
    <p:sldId id="287" r:id="rId9"/>
    <p:sldId id="290" r:id="rId10"/>
    <p:sldId id="307" r:id="rId11"/>
    <p:sldId id="319" r:id="rId12"/>
    <p:sldId id="271" r:id="rId13"/>
    <p:sldId id="295" r:id="rId14"/>
    <p:sldId id="302" r:id="rId15"/>
    <p:sldId id="308" r:id="rId16"/>
    <p:sldId id="300" r:id="rId17"/>
    <p:sldId id="278" r:id="rId18"/>
    <p:sldId id="304" r:id="rId19"/>
    <p:sldId id="309" r:id="rId20"/>
    <p:sldId id="310" r:id="rId21"/>
    <p:sldId id="311" r:id="rId22"/>
    <p:sldId id="303" r:id="rId23"/>
    <p:sldId id="323" r:id="rId24"/>
  </p:sldIdLst>
  <p:sldSz cx="10402888" cy="7315200"/>
  <p:notesSz cx="6858000" cy="9144000"/>
  <p:defaultText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4" autoAdjust="0"/>
    <p:restoredTop sz="94139" autoAdjust="0"/>
  </p:normalViewPr>
  <p:slideViewPr>
    <p:cSldViewPr>
      <p:cViewPr varScale="1">
        <p:scale>
          <a:sx n="65" d="100"/>
          <a:sy n="65" d="100"/>
        </p:scale>
        <p:origin x="-1248" y="-102"/>
      </p:cViewPr>
      <p:guideLst>
        <p:guide orient="horz" pos="2304"/>
        <p:guide pos="3277"/>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C155E-953D-40D6-BBE0-E7DE285F0E25}" type="datetimeFigureOut">
              <a:rPr lang="en-US" smtClean="0"/>
              <a:t>06-Aug-16</a:t>
            </a:fld>
            <a:endParaRPr lang="en-US"/>
          </a:p>
        </p:txBody>
      </p:sp>
      <p:sp>
        <p:nvSpPr>
          <p:cNvPr id="4" name="Slide Image Placeholder 3"/>
          <p:cNvSpPr>
            <a:spLocks noGrp="1" noRot="1" noChangeAspect="1"/>
          </p:cNvSpPr>
          <p:nvPr>
            <p:ph type="sldImg" idx="2"/>
          </p:nvPr>
        </p:nvSpPr>
        <p:spPr>
          <a:xfrm>
            <a:off x="992188" y="685800"/>
            <a:ext cx="48736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F1EBA-CFB8-4F61-BB49-8995D1C53A54}" type="slidenum">
              <a:rPr lang="en-US" smtClean="0"/>
              <a:t>‹#›</a:t>
            </a:fld>
            <a:endParaRPr lang="en-US"/>
          </a:p>
        </p:txBody>
      </p:sp>
    </p:spTree>
    <p:extLst>
      <p:ext uri="{BB962C8B-B14F-4D97-AF65-F5344CB8AC3E}">
        <p14:creationId xmlns:p14="http://schemas.microsoft.com/office/powerpoint/2010/main" val="49194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685800"/>
            <a:ext cx="48736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chemeClr val="tx1"/>
                </a:solidFill>
                <a:latin typeface="NikoshBAN" pitchFamily="2" charset="0"/>
                <a:cs typeface="NikoshBAN" pitchFamily="2" charset="0"/>
              </a:rPr>
              <a:t>এই স্লাইডটি সম্মানিত শিক্ষকের জন্য তাই </a:t>
            </a:r>
            <a:r>
              <a:rPr lang="en-US" sz="1200" dirty="0" smtClean="0">
                <a:solidFill>
                  <a:schemeClr val="tx1"/>
                </a:solidFill>
                <a:latin typeface="NikoshBAN" pitchFamily="2" charset="0"/>
                <a:cs typeface="NikoshBAN" pitchFamily="2" charset="0"/>
              </a:rPr>
              <a:t>Slide </a:t>
            </a:r>
            <a:r>
              <a:rPr lang="bn-BD" sz="1200" dirty="0" smtClean="0">
                <a:solidFill>
                  <a:schemeClr val="tx1"/>
                </a:solidFill>
                <a:latin typeface="NikoshBAN" pitchFamily="2" charset="0"/>
                <a:cs typeface="NikoshBAN" pitchFamily="2" charset="0"/>
              </a:rPr>
              <a:t>টি</a:t>
            </a:r>
            <a:r>
              <a:rPr lang="en-US" sz="1200" dirty="0" smtClean="0">
                <a:solidFill>
                  <a:schemeClr val="tx1"/>
                </a:solidFill>
                <a:latin typeface="NikoshBAN" pitchFamily="2" charset="0"/>
                <a:cs typeface="NikoshBAN" pitchFamily="2" charset="0"/>
              </a:rPr>
              <a:t> Hide </a:t>
            </a:r>
            <a:r>
              <a:rPr lang="bn-BD" sz="1200" dirty="0" smtClean="0">
                <a:solidFill>
                  <a:schemeClr val="tx1"/>
                </a:solidFill>
                <a:latin typeface="NikoshBAN" pitchFamily="2" charset="0"/>
                <a:cs typeface="NikoshBAN" pitchFamily="2" charset="0"/>
              </a:rPr>
              <a:t>করে রাখা হয়েছে। </a:t>
            </a:r>
            <a:endParaRPr lang="en-US" sz="1200" smtClean="0">
              <a:solidFill>
                <a:schemeClr val="tx1"/>
              </a:solidFill>
              <a:latin typeface="NikoshBAN" pitchFamily="2" charset="0"/>
              <a:cs typeface="NikoshBAN" pitchFamily="2" charset="0"/>
            </a:endParaRPr>
          </a:p>
          <a:p>
            <a:endParaRPr lang="en-AU" dirty="0"/>
          </a:p>
        </p:txBody>
      </p:sp>
      <p:sp>
        <p:nvSpPr>
          <p:cNvPr id="4" name="Slide Number Placeholder 3"/>
          <p:cNvSpPr>
            <a:spLocks noGrp="1"/>
          </p:cNvSpPr>
          <p:nvPr>
            <p:ph type="sldNum" sz="quarter" idx="10"/>
          </p:nvPr>
        </p:nvSpPr>
        <p:spPr/>
        <p:txBody>
          <a:bodyPr/>
          <a:lstStyle/>
          <a:p>
            <a:fld id="{850A490F-E849-409A-9ABF-025B3F4559D1}" type="slidenum">
              <a:rPr lang="en-US" smtClean="0"/>
              <a:pPr/>
              <a:t>1</a:t>
            </a:fld>
            <a:endParaRPr lang="en-US"/>
          </a:p>
        </p:txBody>
      </p:sp>
    </p:spTree>
    <p:extLst>
      <p:ext uri="{BB962C8B-B14F-4D97-AF65-F5344CB8AC3E}">
        <p14:creationId xmlns:p14="http://schemas.microsoft.com/office/powerpoint/2010/main" val="2180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0" dirty="0" smtClean="0">
                <a:cs typeface="+mn-cs"/>
              </a:rPr>
              <a:t>উত্তর</a:t>
            </a:r>
            <a:r>
              <a:rPr lang="bn-BD" b="0" baseline="0" dirty="0" smtClean="0">
                <a:cs typeface="+mn-cs"/>
              </a:rPr>
              <a:t> হতে পারে- </a:t>
            </a:r>
            <a:r>
              <a:rPr lang="bn-BD" sz="1200" b="0" dirty="0" smtClean="0">
                <a:ln w="1905"/>
                <a:solidFill>
                  <a:schemeClr val="tx1"/>
                </a:solidFill>
                <a:latin typeface="NikoshBAN" pitchFamily="2" charset="0"/>
                <a:cs typeface="+mn-cs"/>
              </a:rPr>
              <a:t>এটি সর্বশেষ আসমানি কিতাব।কিয়ামত পর্যন্ত এর বিধি-বিধান ও শিক্ষা বলবৎ থাকবে।সর্বকালের সকল মানুষের হেদায়াতের উৎস।</a:t>
            </a:r>
            <a:r>
              <a:rPr lang="bn-BD" sz="1200" b="0" dirty="0" smtClean="0">
                <a:ln w="1905"/>
                <a:solidFill>
                  <a:schemeClr val="tx1"/>
                </a:solidFill>
                <a:effectLst>
                  <a:outerShdw blurRad="38100" dist="38100" dir="2700000" algn="tl">
                    <a:srgbClr val="000000">
                      <a:alpha val="43137"/>
                    </a:srgbClr>
                  </a:outerShdw>
                </a:effectLst>
                <a:latin typeface="NikoshBAN" pitchFamily="2" charset="0"/>
                <a:cs typeface="+mn-cs"/>
              </a:rPr>
              <a:t>আখিরাতে চিরশান্তির জান্নাত লাভ করবে।এর নির্দেশনা মানলে দুনিয়াতে শান্তি ও সম্মান পাবে</a:t>
            </a:r>
            <a:r>
              <a:rPr lang="bn-BD" sz="1200" b="0" baseline="0" dirty="0" smtClean="0">
                <a:ln w="1905"/>
                <a:solidFill>
                  <a:schemeClr val="tx1"/>
                </a:solidFill>
                <a:effectLst>
                  <a:outerShdw blurRad="38100" dist="38100" dir="2700000" algn="tl">
                    <a:srgbClr val="000000">
                      <a:alpha val="43137"/>
                    </a:srgbClr>
                  </a:outerShdw>
                </a:effectLst>
                <a:latin typeface="NikoshBAN" pitchFamily="2" charset="0"/>
                <a:cs typeface="+mn-cs"/>
              </a:rPr>
              <a:t> ইত্যাদি।</a:t>
            </a:r>
            <a:endParaRPr lang="en-US" sz="1200" b="0" dirty="0" smtClean="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mn-cs"/>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10</a:t>
            </a:fld>
            <a:endParaRPr lang="en-US"/>
          </a:p>
        </p:txBody>
      </p:sp>
    </p:spTree>
    <p:extLst>
      <p:ext uri="{BB962C8B-B14F-4D97-AF65-F5344CB8AC3E}">
        <p14:creationId xmlns:p14="http://schemas.microsoft.com/office/powerpoint/2010/main" val="205570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কুরআন অবতরণের ধাপগুলো</a:t>
            </a:r>
            <a:r>
              <a:rPr lang="bn-BD" baseline="0" dirty="0" smtClean="0"/>
              <a:t> শিক্ষার্থীদের সামনে তুলে ধরতে পারেন।</a:t>
            </a:r>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11</a:t>
            </a:fld>
            <a:endParaRPr lang="en-US"/>
          </a:p>
        </p:txBody>
      </p:sp>
    </p:spTree>
    <p:extLst>
      <p:ext uri="{BB962C8B-B14F-4D97-AF65-F5344CB8AC3E}">
        <p14:creationId xmlns:p14="http://schemas.microsoft.com/office/powerpoint/2010/main" val="394909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কুরআন অবতরণের ধাপগুলো</a:t>
            </a:r>
            <a:r>
              <a:rPr lang="bn-BD" baseline="0" dirty="0" smtClean="0"/>
              <a:t> শিক্ষার্থীদের সামনে তুলে ধরতে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12</a:t>
            </a:fld>
            <a:endParaRPr lang="en-US"/>
          </a:p>
        </p:txBody>
      </p:sp>
    </p:spTree>
    <p:extLst>
      <p:ext uri="{BB962C8B-B14F-4D97-AF65-F5344CB8AC3E}">
        <p14:creationId xmlns:p14="http://schemas.microsoft.com/office/powerpoint/2010/main" val="120998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কুরআন অবতরণের প্রেক্ষাপট</a:t>
            </a:r>
            <a:r>
              <a:rPr lang="bn-BD" baseline="0" dirty="0" smtClean="0"/>
              <a:t> শিক্ষার্থীদের সামনে তুলে ধরতে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13</a:t>
            </a:fld>
            <a:endParaRPr lang="en-US"/>
          </a:p>
        </p:txBody>
      </p:sp>
    </p:spTree>
    <p:extLst>
      <p:ext uri="{BB962C8B-B14F-4D97-AF65-F5344CB8AC3E}">
        <p14:creationId xmlns:p14="http://schemas.microsoft.com/office/powerpoint/2010/main" val="342261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কুরআন অবতরণের প্রেক্ষাপট</a:t>
            </a:r>
            <a:r>
              <a:rPr lang="bn-BD" baseline="0" dirty="0" smtClean="0"/>
              <a:t> শিক্ষার্থীদের সামনে তুলে ধরতে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14</a:t>
            </a:fld>
            <a:endParaRPr lang="en-US"/>
          </a:p>
        </p:txBody>
      </p:sp>
    </p:spTree>
    <p:extLst>
      <p:ext uri="{BB962C8B-B14F-4D97-AF65-F5344CB8AC3E}">
        <p14:creationId xmlns:p14="http://schemas.microsoft.com/office/powerpoint/2010/main" val="3573080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 পারে- আইয়ামে জাহেলিয়া যুগের সেই বিভীষিকা</a:t>
            </a:r>
            <a:r>
              <a:rPr lang="bn-BD" baseline="0" dirty="0" smtClean="0"/>
              <a:t> থেকে মানবজাতিকে মুক্তি দিতে নবিপাক (সাঃ) সর্বদা ভাবতেন এবং হেরা গুহায় ধ্যান্মগ্ন থাকতেন। এমতাবস্থায় ৪০ বছর বয়সে রমযান মাসে আল্লাহপাক জিব্রাঈল (আঃ) এর মাধ্যমে পবিত্র কুরআন অবতরণ করেন। যা মানবজাতির যাবতীয় সমস্যার সমাধান।</a:t>
            </a:r>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15</a:t>
            </a:fld>
            <a:endParaRPr lang="en-US"/>
          </a:p>
        </p:txBody>
      </p:sp>
    </p:spTree>
    <p:extLst>
      <p:ext uri="{BB962C8B-B14F-4D97-AF65-F5344CB8AC3E}">
        <p14:creationId xmlns:p14="http://schemas.microsoft.com/office/powerpoint/2010/main" val="280292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কুরআন কার বাণী? এটি সংরক্ষণের</a:t>
            </a:r>
            <a:r>
              <a:rPr lang="bn-BD" baseline="0" dirty="0" smtClean="0"/>
              <a:t> দায়িত্ব কার? ইত্যাদি প্রশ্ন করা যেতে পারে।</a:t>
            </a:r>
            <a:r>
              <a:rPr lang="en-US" baseline="0" dirty="0" smtClean="0"/>
              <a:t> </a:t>
            </a:r>
            <a:r>
              <a:rPr lang="bn-BD" sz="1200" b="0" dirty="0" smtClean="0">
                <a:ln w="1905"/>
                <a:solidFill>
                  <a:srgbClr val="002060"/>
                </a:solidFill>
                <a:latin typeface="NikoshBAN" pitchFamily="2" charset="0"/>
                <a:cs typeface="+mn-cs"/>
              </a:rPr>
              <a:t>আল কুরআন সংরক্ষণের দায়িত্ব সম্পর্কে</a:t>
            </a:r>
            <a:r>
              <a:rPr lang="bn-BD" sz="1200" b="0" baseline="0" dirty="0" smtClean="0">
                <a:ln w="1905"/>
                <a:solidFill>
                  <a:srgbClr val="002060"/>
                </a:solidFill>
                <a:latin typeface="NikoshBAN" pitchFamily="2" charset="0"/>
                <a:cs typeface="+mn-cs"/>
              </a:rPr>
              <a:t> আল্লাহপাক কী বলেছেন? এরূপ প্রশ্ন করা যেতে পারে।</a:t>
            </a:r>
            <a:endParaRPr lang="en-US" sz="1200" b="0" dirty="0" smtClean="0">
              <a:ln w="19050">
                <a:solidFill>
                  <a:schemeClr val="tx2">
                    <a:tint val="1000"/>
                  </a:schemeClr>
                </a:solidFill>
                <a:prstDash val="solid"/>
              </a:ln>
              <a:solidFill>
                <a:srgbClr val="002060"/>
              </a:solidFill>
              <a:latin typeface="NikoshBAN" pitchFamily="2" charset="0"/>
              <a:cs typeface="+mn-cs"/>
            </a:endParaRPr>
          </a:p>
          <a:p>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16</a:t>
            </a:fld>
            <a:endParaRPr lang="en-US"/>
          </a:p>
        </p:txBody>
      </p:sp>
    </p:spTree>
    <p:extLst>
      <p:ext uri="{BB962C8B-B14F-4D97-AF65-F5344CB8AC3E}">
        <p14:creationId xmlns:p14="http://schemas.microsoft.com/office/powerpoint/2010/main" val="218746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ln w="1905"/>
                <a:solidFill>
                  <a:srgbClr val="002060"/>
                </a:solidFill>
                <a:latin typeface="NikoshBAN" pitchFamily="2" charset="0"/>
                <a:cs typeface="NikoshBAN" pitchFamily="2" charset="0"/>
              </a:rPr>
              <a:t>আল কুরআন সংরক্ষণের</a:t>
            </a:r>
            <a:r>
              <a:rPr lang="bn-BD" sz="1200" b="0" baseline="0" dirty="0" smtClean="0">
                <a:ln w="1905"/>
                <a:solidFill>
                  <a:srgbClr val="002060"/>
                </a:solidFill>
                <a:latin typeface="NikoshBAN" pitchFamily="2" charset="0"/>
                <a:cs typeface="NikoshBAN" pitchFamily="2" charset="0"/>
              </a:rPr>
              <a:t> ক্ষেত্রে যে পন্থাগুলো অবলম্বন কর হয় তা কী কী? প্রধান ওহি লেখক কে? ইত্যাদি প্রশ্ন করা যেতে পারে।</a:t>
            </a:r>
            <a:endParaRPr lang="en-US" sz="1200" b="0" dirty="0" smtClean="0">
              <a:ln w="19050">
                <a:solidFill>
                  <a:schemeClr val="tx2">
                    <a:tint val="1000"/>
                  </a:schemeClr>
                </a:solidFill>
                <a:prstDash val="solid"/>
              </a:ln>
              <a:solidFill>
                <a:srgbClr val="002060"/>
              </a:solidFill>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17</a:t>
            </a:fld>
            <a:endParaRPr lang="en-US"/>
          </a:p>
        </p:txBody>
      </p:sp>
    </p:spTree>
    <p:extLst>
      <p:ext uri="{BB962C8B-B14F-4D97-AF65-F5344CB8AC3E}">
        <p14:creationId xmlns:p14="http://schemas.microsoft.com/office/powerpoint/2010/main" val="1773731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0" dirty="0" smtClean="0">
                <a:ln w="1905"/>
                <a:solidFill>
                  <a:srgbClr val="002060"/>
                </a:solidFill>
                <a:latin typeface="NikoshBAN" pitchFamily="2" charset="0"/>
                <a:cs typeface="+mn-cs"/>
              </a:rPr>
              <a:t>আল কুরআন কোথায়</a:t>
            </a:r>
            <a:r>
              <a:rPr lang="bn-BD" sz="1200" b="0" baseline="0" dirty="0" smtClean="0">
                <a:ln w="1905"/>
                <a:solidFill>
                  <a:srgbClr val="002060"/>
                </a:solidFill>
                <a:latin typeface="NikoshBAN" pitchFamily="2" charset="0"/>
                <a:cs typeface="+mn-cs"/>
              </a:rPr>
              <a:t> কোথায় </a:t>
            </a:r>
            <a:r>
              <a:rPr lang="bn-BD" sz="1200" b="0" dirty="0" smtClean="0">
                <a:ln w="1905"/>
                <a:solidFill>
                  <a:srgbClr val="002060"/>
                </a:solidFill>
                <a:latin typeface="NikoshBAN" pitchFamily="2" charset="0"/>
                <a:cs typeface="+mn-cs"/>
              </a:rPr>
              <a:t>সংরক্ষণ করা হয়? এরূপ প্রশ্ন</a:t>
            </a:r>
            <a:r>
              <a:rPr lang="bn-BD" sz="1200" b="0" baseline="0" dirty="0" smtClean="0">
                <a:ln w="1905"/>
                <a:solidFill>
                  <a:srgbClr val="002060"/>
                </a:solidFill>
                <a:latin typeface="NikoshBAN" pitchFamily="2" charset="0"/>
                <a:cs typeface="+mn-cs"/>
              </a:rPr>
              <a:t> করা যেতে পারে।</a:t>
            </a:r>
            <a:r>
              <a:rPr lang="bn-BD" sz="1200" b="0" dirty="0" smtClean="0">
                <a:ln w="1905"/>
                <a:solidFill>
                  <a:srgbClr val="002060"/>
                </a:solidFill>
                <a:latin typeface="NikoshBAN" pitchFamily="2" charset="0"/>
                <a:cs typeface="+mn-cs"/>
              </a:rPr>
              <a:t>আল কুরআন কোথায়</a:t>
            </a:r>
            <a:r>
              <a:rPr lang="bn-BD" sz="1200" b="0" baseline="0" dirty="0" smtClean="0">
                <a:ln w="1905"/>
                <a:solidFill>
                  <a:srgbClr val="002060"/>
                </a:solidFill>
                <a:latin typeface="NikoshBAN" pitchFamily="2" charset="0"/>
                <a:cs typeface="+mn-cs"/>
              </a:rPr>
              <a:t> কোথায় </a:t>
            </a:r>
            <a:r>
              <a:rPr lang="bn-BD" sz="1200" b="0" dirty="0" smtClean="0">
                <a:ln w="1905"/>
                <a:solidFill>
                  <a:srgbClr val="002060"/>
                </a:solidFill>
                <a:latin typeface="NikoshBAN" pitchFamily="2" charset="0"/>
                <a:cs typeface="+mn-cs"/>
              </a:rPr>
              <a:t>সংরক্ষণ করা হয়? এরূপ প্রশ্ন</a:t>
            </a:r>
            <a:r>
              <a:rPr lang="bn-BD" sz="1200" b="0" baseline="0" dirty="0" smtClean="0">
                <a:ln w="1905"/>
                <a:solidFill>
                  <a:srgbClr val="002060"/>
                </a:solidFill>
                <a:latin typeface="NikoshBAN" pitchFamily="2" charset="0"/>
                <a:cs typeface="+mn-cs"/>
              </a:rPr>
              <a:t> করা যেতে পারে।</a:t>
            </a:r>
            <a:r>
              <a:rPr lang="bn-BD" sz="1200" b="0" dirty="0" smtClean="0">
                <a:ln w="1905"/>
                <a:solidFill>
                  <a:srgbClr val="002060"/>
                </a:solidFill>
                <a:latin typeface="NikoshBAN" pitchFamily="2" charset="0"/>
                <a:cs typeface="+mn-cs"/>
              </a:rPr>
              <a:t>আল কুরআন কোথায়</a:t>
            </a:r>
            <a:r>
              <a:rPr lang="bn-BD" sz="1200" b="0" baseline="0" dirty="0" smtClean="0">
                <a:ln w="1905"/>
                <a:solidFill>
                  <a:srgbClr val="002060"/>
                </a:solidFill>
                <a:latin typeface="NikoshBAN" pitchFamily="2" charset="0"/>
                <a:cs typeface="+mn-cs"/>
              </a:rPr>
              <a:t> কোথায় </a:t>
            </a:r>
            <a:r>
              <a:rPr lang="bn-BD" sz="1200" b="0" dirty="0" smtClean="0">
                <a:ln w="1905"/>
                <a:solidFill>
                  <a:srgbClr val="002060"/>
                </a:solidFill>
                <a:latin typeface="NikoshBAN" pitchFamily="2" charset="0"/>
                <a:cs typeface="+mn-cs"/>
              </a:rPr>
              <a:t>সংরক্ষণ করা হয়? এরূপ প্রশ্ন</a:t>
            </a:r>
            <a:r>
              <a:rPr lang="bn-BD" sz="1200" b="0" baseline="0" dirty="0" smtClean="0">
                <a:ln w="1905"/>
                <a:solidFill>
                  <a:srgbClr val="002060"/>
                </a:solidFill>
                <a:latin typeface="NikoshBAN" pitchFamily="2" charset="0"/>
                <a:cs typeface="+mn-cs"/>
              </a:rPr>
              <a:t> করা যেতে পারে।</a:t>
            </a:r>
            <a:endParaRPr lang="en-US" sz="1200" b="0" dirty="0" smtClean="0">
              <a:ln w="19050">
                <a:solidFill>
                  <a:schemeClr val="tx2">
                    <a:tint val="1000"/>
                  </a:schemeClr>
                </a:solidFill>
                <a:prstDash val="solid"/>
              </a:ln>
              <a:solidFill>
                <a:srgbClr val="002060"/>
              </a:solidFill>
              <a:latin typeface="NikoshBAN" pitchFamily="2"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chemeClr val="tx2">
                    <a:tint val="1000"/>
                  </a:schemeClr>
                </a:solidFill>
                <a:prstDash val="solid"/>
              </a:ln>
              <a:solidFill>
                <a:srgbClr val="002060"/>
              </a:solidFill>
              <a:latin typeface="NikoshBAN" pitchFamily="2"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chemeClr val="tx2">
                    <a:tint val="1000"/>
                  </a:schemeClr>
                </a:solidFill>
                <a:prstDash val="solid"/>
              </a:ln>
              <a:solidFill>
                <a:srgbClr val="002060"/>
              </a:solidFill>
              <a:latin typeface="NikoshBAN" pitchFamily="2" charset="0"/>
              <a:cs typeface="+mn-cs"/>
            </a:endParaRPr>
          </a:p>
          <a:p>
            <a:endParaRPr lang="en-US" b="0" dirty="0">
              <a:cs typeface="+mn-cs"/>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18</a:t>
            </a:fld>
            <a:endParaRPr lang="en-US"/>
          </a:p>
        </p:txBody>
      </p:sp>
    </p:spTree>
    <p:extLst>
      <p:ext uri="{BB962C8B-B14F-4D97-AF65-F5344CB8AC3E}">
        <p14:creationId xmlns:p14="http://schemas.microsoft.com/office/powerpoint/2010/main" val="3913160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 পারে- প্রধানত</a:t>
            </a:r>
            <a:r>
              <a:rPr lang="bn-BD" baseline="0" dirty="0" smtClean="0"/>
              <a:t> </a:t>
            </a:r>
            <a:r>
              <a:rPr lang="bn-BD" dirty="0" smtClean="0"/>
              <a:t>হিফয করার মাধ্যমে,</a:t>
            </a:r>
            <a:r>
              <a:rPr lang="bn-BD" baseline="0" dirty="0" smtClean="0"/>
              <a:t> তারপর লিখনির মাধ্যমে। হযরত যায়েদ ইবনে সাবিত (রাঃ) এর নেতৃত্বে গঠিত কমিটি কর্তৃক কুরআনের পান্ডুলিপি তৈরি করে খলিফা ওসমান (রাঃ) কর্তৃক বিভিন্ন প্রদেশে তা প্রেরণ ইত্যাদি।</a:t>
            </a:r>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19</a:t>
            </a:fld>
            <a:endParaRPr lang="en-US"/>
          </a:p>
        </p:txBody>
      </p:sp>
    </p:spTree>
    <p:extLst>
      <p:ext uri="{BB962C8B-B14F-4D97-AF65-F5344CB8AC3E}">
        <p14:creationId xmlns:p14="http://schemas.microsoft.com/office/powerpoint/2010/main" val="190643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Vrinda" pitchFamily="34" charset="0"/>
                <a:cs typeface="Vrinda" pitchFamily="34" charset="0"/>
              </a:rPr>
              <a:t>পাঠ</a:t>
            </a:r>
            <a:r>
              <a:rPr lang="bn-BD" baseline="0" dirty="0" smtClean="0">
                <a:latin typeface="Vrinda" pitchFamily="34" charset="0"/>
                <a:cs typeface="Vrinda" pitchFamily="34" charset="0"/>
              </a:rPr>
              <a:t> সংশ্লিষ্ট ছবি দ্বারা শিক্ষার্থীদের স্বাগতম জানানো যেতে পারে। পাঠ যেহেতু কুরআন মজিদ, তাই এ ছবিটি দেওয়া হয়েছে।</a:t>
            </a:r>
            <a:endParaRPr lang="en-US" dirty="0" smtClean="0">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2</a:t>
            </a:fld>
            <a:endParaRPr lang="en-US"/>
          </a:p>
        </p:txBody>
      </p:sp>
    </p:spTree>
    <p:extLst>
      <p:ext uri="{BB962C8B-B14F-4D97-AF65-F5344CB8AC3E}">
        <p14:creationId xmlns:p14="http://schemas.microsoft.com/office/powerpoint/2010/main" val="2387648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0" dirty="0" smtClean="0">
                <a:latin typeface="Vrinda" pitchFamily="34" charset="0"/>
                <a:cs typeface="Vrinda" pitchFamily="34" charset="0"/>
              </a:rPr>
              <a:t>১. আল্লাহর। ২. আল কুরআন। ৩. আল কুরআন। ৪. রমযান মাসে। ৫. </a:t>
            </a:r>
            <a:r>
              <a:rPr lang="bn-BD" sz="12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Vrinda" pitchFamily="34" charset="0"/>
                <a:cs typeface="Vrinda" pitchFamily="34" charset="0"/>
              </a:rPr>
              <a:t>যে সকল সাহাবি ওহি লিখতেন তারাই ‘কাতিবে ওহি’,</a:t>
            </a:r>
            <a:r>
              <a:rPr lang="bn-BD" sz="1200" b="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Vrinda" pitchFamily="34" charset="0"/>
                <a:cs typeface="Vrinda" pitchFamily="34" charset="0"/>
              </a:rPr>
              <a:t> </a:t>
            </a:r>
            <a:r>
              <a:rPr lang="bn-BD" sz="12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Vrinda" pitchFamily="34" charset="0"/>
                <a:cs typeface="Vrinda" pitchFamily="34" charset="0"/>
              </a:rPr>
              <a:t>এদের সংখ্যা- ৪২ জন।</a:t>
            </a:r>
            <a:endParaRPr lang="en-US" sz="12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Vrinda" pitchFamily="34" charset="0"/>
              <a:cs typeface="Vrinda" pitchFamily="34" charset="0"/>
            </a:endParaRPr>
          </a:p>
          <a:p>
            <a:endParaRPr lang="en-US" b="0" dirty="0">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20</a:t>
            </a:fld>
            <a:endParaRPr lang="en-US"/>
          </a:p>
        </p:txBody>
      </p:sp>
    </p:spTree>
    <p:extLst>
      <p:ext uri="{BB962C8B-B14F-4D97-AF65-F5344CB8AC3E}">
        <p14:creationId xmlns:p14="http://schemas.microsoft.com/office/powerpoint/2010/main" val="229001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উত্তর হতে পারে- প্রধানত</a:t>
            </a:r>
            <a:r>
              <a:rPr lang="bn-BD" baseline="0" dirty="0" smtClean="0"/>
              <a:t> </a:t>
            </a:r>
            <a:r>
              <a:rPr lang="bn-BD" dirty="0" smtClean="0"/>
              <a:t>হিফয করার মাধ্যমে,</a:t>
            </a:r>
            <a:r>
              <a:rPr lang="bn-BD" baseline="0" dirty="0" smtClean="0"/>
              <a:t> তারপর লিখনির মাধ্যমে। সেই সময় খেজুর গাছের ডাল, পশুর হাড়, চামড়া, ছোট ছোট পাথর ইত্যাদিতে লিখে রাখা হতো।</a:t>
            </a:r>
            <a:endParaRPr lang="en-US" dirty="0" smtClean="0"/>
          </a:p>
        </p:txBody>
      </p:sp>
      <p:sp>
        <p:nvSpPr>
          <p:cNvPr id="4" name="Slide Number Placeholder 3"/>
          <p:cNvSpPr>
            <a:spLocks noGrp="1"/>
          </p:cNvSpPr>
          <p:nvPr>
            <p:ph type="sldNum" sz="quarter" idx="10"/>
          </p:nvPr>
        </p:nvSpPr>
        <p:spPr/>
        <p:txBody>
          <a:bodyPr/>
          <a:lstStyle/>
          <a:p>
            <a:fld id="{E46F1EBA-CFB8-4F61-BB49-8995D1C53A54}" type="slidenum">
              <a:rPr lang="en-US" smtClean="0"/>
              <a:t>21</a:t>
            </a:fld>
            <a:endParaRPr lang="en-US"/>
          </a:p>
        </p:txBody>
      </p:sp>
    </p:spTree>
    <p:extLst>
      <p:ext uri="{BB962C8B-B14F-4D97-AF65-F5344CB8AC3E}">
        <p14:creationId xmlns:p14="http://schemas.microsoft.com/office/powerpoint/2010/main" val="1195873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সবাইকে ধন্যবাদ জানিয়ে পাঠ শেষ করতে </a:t>
            </a:r>
            <a:r>
              <a:rPr lang="bn-BD" baseline="0" smtClean="0"/>
              <a:t>পারেন।</a:t>
            </a:r>
            <a:endParaRPr lang="en-US" smtClean="0"/>
          </a:p>
        </p:txBody>
      </p:sp>
      <p:sp>
        <p:nvSpPr>
          <p:cNvPr id="4" name="Slide Number Placeholder 3"/>
          <p:cNvSpPr>
            <a:spLocks noGrp="1"/>
          </p:cNvSpPr>
          <p:nvPr>
            <p:ph type="sldNum" sz="quarter" idx="10"/>
          </p:nvPr>
        </p:nvSpPr>
        <p:spPr/>
        <p:txBody>
          <a:bodyPr/>
          <a:lstStyle/>
          <a:p>
            <a:fld id="{E46F1EBA-CFB8-4F61-BB49-8995D1C53A54}" type="slidenum">
              <a:rPr lang="en-US" smtClean="0"/>
              <a:t>22</a:t>
            </a:fld>
            <a:endParaRPr lang="en-US"/>
          </a:p>
        </p:txBody>
      </p:sp>
    </p:spTree>
    <p:extLst>
      <p:ext uri="{BB962C8B-B14F-4D97-AF65-F5344CB8AC3E}">
        <p14:creationId xmlns:p14="http://schemas.microsoft.com/office/powerpoint/2010/main" val="254887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a:t>
            </a:r>
            <a:r>
              <a:rPr lang="bn-BD" baseline="0" smtClean="0">
                <a:latin typeface="NikoshBAN" pitchFamily="2" charset="0"/>
                <a:cs typeface="NikoshBAN" pitchFamily="2" charset="0"/>
              </a:rPr>
              <a:t>নিজ বিদ্যালয়ের </a:t>
            </a:r>
            <a:r>
              <a:rPr lang="bn-BD" baseline="0" dirty="0" smtClean="0">
                <a:latin typeface="NikoshBAN" pitchFamily="2" charset="0"/>
                <a:cs typeface="NikoshBAN" pitchFamily="2" charset="0"/>
              </a:rPr>
              <a:t>ক্ষেত্রে </a:t>
            </a:r>
            <a:r>
              <a:rPr lang="bn-BD" baseline="0" smtClean="0">
                <a:latin typeface="NikoshBAN" pitchFamily="2" charset="0"/>
                <a:cs typeface="NikoshBAN" pitchFamily="2" charset="0"/>
              </a:rPr>
              <a:t>চাইলে এই </a:t>
            </a:r>
            <a:r>
              <a:rPr lang="en-US" baseline="0" dirty="0" smtClean="0">
                <a:latin typeface="NikoshBAN" pitchFamily="2" charset="0"/>
                <a:cs typeface="NikoshBAN" pitchFamily="2" charset="0"/>
              </a:rPr>
              <a:t>Slide </a:t>
            </a:r>
            <a:r>
              <a:rPr lang="bn-BD" baseline="0" dirty="0" smtClean="0">
                <a:latin typeface="NikoshBAN" pitchFamily="2" charset="0"/>
                <a:cs typeface="NikoshBAN" pitchFamily="2" charset="0"/>
              </a:rPr>
              <a:t>টি দেখাতেও পারেন আবার </a:t>
            </a:r>
            <a:r>
              <a:rPr lang="en-US" baseline="0" dirty="0" smtClean="0">
                <a:latin typeface="NikoshBAN" pitchFamily="2" charset="0"/>
                <a:cs typeface="NikoshBAN" pitchFamily="2" charset="0"/>
              </a:rPr>
              <a:t>Hide </a:t>
            </a:r>
            <a:r>
              <a:rPr lang="bn-BD" baseline="0" dirty="0" smtClean="0">
                <a:latin typeface="NikoshBAN" pitchFamily="2" charset="0"/>
                <a:cs typeface="NikoshBAN" pitchFamily="2" charset="0"/>
              </a:rPr>
              <a:t>করেও রাখতে পারেন।</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3</a:t>
            </a:fld>
            <a:endParaRPr lang="en-US"/>
          </a:p>
        </p:txBody>
      </p:sp>
    </p:spTree>
    <p:extLst>
      <p:ext uri="{BB962C8B-B14F-4D97-AF65-F5344CB8AC3E}">
        <p14:creationId xmlns:p14="http://schemas.microsoft.com/office/powerpoint/2010/main" val="366256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ঘোষণার জন্য এই </a:t>
            </a:r>
            <a:r>
              <a:rPr lang="en-US" baseline="0" dirty="0" smtClean="0"/>
              <a:t>Slide </a:t>
            </a:r>
            <a:r>
              <a:rPr lang="bn-BD" baseline="0" dirty="0" smtClean="0"/>
              <a:t>টি। এটির নাম কী? এটি কাদের ধর্মগ্রন্থ? ইত্যাদি প্রশ্ন করা যেতে পারে।</a:t>
            </a:r>
            <a:endParaRPr lang="en-US" dirty="0" smtClean="0"/>
          </a:p>
        </p:txBody>
      </p:sp>
      <p:sp>
        <p:nvSpPr>
          <p:cNvPr id="4" name="Slide Number Placeholder 3"/>
          <p:cNvSpPr>
            <a:spLocks noGrp="1"/>
          </p:cNvSpPr>
          <p:nvPr>
            <p:ph type="sldNum" sz="quarter" idx="10"/>
          </p:nvPr>
        </p:nvSpPr>
        <p:spPr/>
        <p:txBody>
          <a:bodyPr/>
          <a:lstStyle/>
          <a:p>
            <a:fld id="{E46F1EBA-CFB8-4F61-BB49-8995D1C53A54}" type="slidenum">
              <a:rPr lang="en-US" smtClean="0"/>
              <a:t>4</a:t>
            </a:fld>
            <a:endParaRPr lang="en-US"/>
          </a:p>
        </p:txBody>
      </p:sp>
    </p:spTree>
    <p:extLst>
      <p:ext uri="{BB962C8B-B14F-4D97-AF65-F5344CB8AC3E}">
        <p14:creationId xmlns:p14="http://schemas.microsoft.com/office/powerpoint/2010/main" val="199184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ছবিটি</a:t>
            </a:r>
            <a:r>
              <a:rPr lang="bn-BD" baseline="0" dirty="0" smtClean="0"/>
              <a:t> দেখিয়েও পাঠ ঘোষণা করতে পারেন। এক্ষেত্রে শিক্ষক মহোদয় পাঠ ঘোষণা করে তা বোর্ডে লিখে দিবেন।</a:t>
            </a:r>
            <a:endParaRPr lang="en-US" dirty="0" smtClean="0"/>
          </a:p>
        </p:txBody>
      </p:sp>
      <p:sp>
        <p:nvSpPr>
          <p:cNvPr id="4" name="Slide Number Placeholder 3"/>
          <p:cNvSpPr>
            <a:spLocks noGrp="1"/>
          </p:cNvSpPr>
          <p:nvPr>
            <p:ph type="sldNum" sz="quarter" idx="10"/>
          </p:nvPr>
        </p:nvSpPr>
        <p:spPr/>
        <p:txBody>
          <a:bodyPr/>
          <a:lstStyle/>
          <a:p>
            <a:fld id="{E46F1EBA-CFB8-4F61-BB49-8995D1C53A54}" type="slidenum">
              <a:rPr lang="en-US" smtClean="0"/>
              <a:t>5</a:t>
            </a:fld>
            <a:endParaRPr lang="en-US"/>
          </a:p>
        </p:txBody>
      </p:sp>
    </p:spTree>
    <p:extLst>
      <p:ext uri="{BB962C8B-B14F-4D97-AF65-F5344CB8AC3E}">
        <p14:creationId xmlns:p14="http://schemas.microsoft.com/office/powerpoint/2010/main" val="261028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শিখনফল</a:t>
            </a:r>
            <a:r>
              <a:rPr lang="bn-BD" baseline="0" dirty="0" smtClean="0"/>
              <a:t> চাইলে শিক্ষার্থীদের দেখাতেও পারেন আবার নাও দেখাতে পারেন। তবে শিখনফল নিয়ে আলোচনার তেমন প্রয়োজন নেই।</a:t>
            </a:r>
            <a:endParaRPr lang="en-US" dirty="0" smtClean="0"/>
          </a:p>
        </p:txBody>
      </p:sp>
      <p:sp>
        <p:nvSpPr>
          <p:cNvPr id="4" name="Slide Number Placeholder 3"/>
          <p:cNvSpPr>
            <a:spLocks noGrp="1"/>
          </p:cNvSpPr>
          <p:nvPr>
            <p:ph type="sldNum" sz="quarter" idx="10"/>
          </p:nvPr>
        </p:nvSpPr>
        <p:spPr/>
        <p:txBody>
          <a:bodyPr/>
          <a:lstStyle/>
          <a:p>
            <a:fld id="{E46F1EBA-CFB8-4F61-BB49-8995D1C53A54}" type="slidenum">
              <a:rPr lang="en-US" smtClean="0"/>
              <a:t>6</a:t>
            </a:fld>
            <a:endParaRPr lang="en-US"/>
          </a:p>
        </p:txBody>
      </p:sp>
    </p:spTree>
    <p:extLst>
      <p:ext uri="{BB962C8B-B14F-4D97-AF65-F5344CB8AC3E}">
        <p14:creationId xmlns:p14="http://schemas.microsoft.com/office/powerpoint/2010/main" val="418758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কুরআন কী?</a:t>
            </a:r>
            <a:r>
              <a:rPr lang="bn-BD" baseline="0" dirty="0" smtClean="0"/>
              <a:t> তা ভালভাবে বুঝিয়ে দিতে পারেন।</a:t>
            </a:r>
            <a:r>
              <a:rPr lang="bn-BD" dirty="0" smtClean="0"/>
              <a:t>আল কুরআনের পরিচয় শিক্ষার্থীদের</a:t>
            </a:r>
            <a:r>
              <a:rPr lang="bn-BD" baseline="0" dirty="0" smtClean="0"/>
              <a:t> সামনে তুলে ধরতে পারেন।</a:t>
            </a:r>
            <a:r>
              <a:rPr lang="bn-BD" dirty="0" smtClean="0"/>
              <a:t>এ কুরআন নাযিল হতে</a:t>
            </a:r>
            <a:r>
              <a:rPr lang="bn-BD" baseline="0" dirty="0" smtClean="0"/>
              <a:t> কত বছর সময় লেগেছিল? এরূপ প্রশ্ন করা যেতে পারে।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bn-BD" baseline="0" dirty="0" smtClean="0"/>
          </a:p>
          <a:p>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7</a:t>
            </a:fld>
            <a:endParaRPr lang="en-US"/>
          </a:p>
        </p:txBody>
      </p:sp>
    </p:spTree>
    <p:extLst>
      <p:ext uri="{BB962C8B-B14F-4D97-AF65-F5344CB8AC3E}">
        <p14:creationId xmlns:p14="http://schemas.microsoft.com/office/powerpoint/2010/main" val="52834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সর্বশেষ</a:t>
            </a:r>
            <a:r>
              <a:rPr lang="bn-BD" baseline="0" dirty="0" smtClean="0"/>
              <a:t> আসমানি কিতাব কোনটি? এরূপ প্রশ্ন করা যেতে পারে।</a:t>
            </a:r>
            <a:r>
              <a:rPr lang="en-US" baseline="0" dirty="0" smtClean="0"/>
              <a:t> </a:t>
            </a:r>
            <a:r>
              <a:rPr lang="bn-BD" dirty="0" smtClean="0"/>
              <a:t>কিয়ামত পর্যন্ত</a:t>
            </a:r>
            <a:r>
              <a:rPr lang="bn-BD" baseline="0" dirty="0" smtClean="0"/>
              <a:t> কোন কিতাবের বিধি-বিধান ও শিক্ষা বলবৎ থাকবে? এরূপ প্রশ্ন করা যেতে পারে।</a:t>
            </a:r>
            <a:r>
              <a:rPr lang="en-US" baseline="0" dirty="0" smtClean="0"/>
              <a:t> </a:t>
            </a:r>
            <a:r>
              <a:rPr lang="bn-BD" dirty="0" smtClean="0"/>
              <a:t>সর্বকালের</a:t>
            </a:r>
            <a:r>
              <a:rPr lang="bn-BD" baseline="0" dirty="0" smtClean="0"/>
              <a:t> সকল মানুষের হেদায়াতের উৎস কোনটি? এরূপ প্রশ্ন করা যেতে পারে।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46F1EBA-CFB8-4F61-BB49-8995D1C53A54}" type="slidenum">
              <a:rPr lang="en-US" smtClean="0"/>
              <a:t>8</a:t>
            </a:fld>
            <a:endParaRPr lang="en-US"/>
          </a:p>
        </p:txBody>
      </p:sp>
    </p:spTree>
    <p:extLst>
      <p:ext uri="{BB962C8B-B14F-4D97-AF65-F5344CB8AC3E}">
        <p14:creationId xmlns:p14="http://schemas.microsoft.com/office/powerpoint/2010/main" val="36848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এর নির্দেশনা</a:t>
            </a:r>
            <a:r>
              <a:rPr lang="bn-BD" baseline="0" dirty="0" smtClean="0"/>
              <a:t> মানিলে আমাদের কী কী লাভ হবে? এরূপ প্রশ্ন করা যেতে পারে।</a:t>
            </a:r>
            <a:endParaRPr lang="en-US" dirty="0" smtClean="0"/>
          </a:p>
        </p:txBody>
      </p:sp>
      <p:sp>
        <p:nvSpPr>
          <p:cNvPr id="4" name="Slide Number Placeholder 3"/>
          <p:cNvSpPr>
            <a:spLocks noGrp="1"/>
          </p:cNvSpPr>
          <p:nvPr>
            <p:ph type="sldNum" sz="quarter" idx="10"/>
          </p:nvPr>
        </p:nvSpPr>
        <p:spPr/>
        <p:txBody>
          <a:bodyPr/>
          <a:lstStyle/>
          <a:p>
            <a:fld id="{E46F1EBA-CFB8-4F61-BB49-8995D1C53A54}" type="slidenum">
              <a:rPr lang="en-US" smtClean="0"/>
              <a:t>9</a:t>
            </a:fld>
            <a:endParaRPr lang="en-US"/>
          </a:p>
        </p:txBody>
      </p:sp>
    </p:spTree>
    <p:extLst>
      <p:ext uri="{BB962C8B-B14F-4D97-AF65-F5344CB8AC3E}">
        <p14:creationId xmlns:p14="http://schemas.microsoft.com/office/powerpoint/2010/main" val="22851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0217" y="2272454"/>
            <a:ext cx="8842455"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60433" y="4145280"/>
            <a:ext cx="7282022" cy="1869440"/>
          </a:xfrm>
        </p:spPr>
        <p:txBody>
          <a:bodyPr/>
          <a:lstStyle>
            <a:lvl1pPr marL="0" indent="0" algn="ctr">
              <a:buNone/>
              <a:defRPr>
                <a:solidFill>
                  <a:schemeClr val="tx1">
                    <a:tint val="75000"/>
                  </a:schemeClr>
                </a:solidFill>
              </a:defRPr>
            </a:lvl1pPr>
            <a:lvl2pPr marL="506212" indent="0" algn="ctr">
              <a:buNone/>
              <a:defRPr>
                <a:solidFill>
                  <a:schemeClr val="tx1">
                    <a:tint val="75000"/>
                  </a:schemeClr>
                </a:solidFill>
              </a:defRPr>
            </a:lvl2pPr>
            <a:lvl3pPr marL="1012424" indent="0" algn="ctr">
              <a:buNone/>
              <a:defRPr>
                <a:solidFill>
                  <a:schemeClr val="tx1">
                    <a:tint val="75000"/>
                  </a:schemeClr>
                </a:solidFill>
              </a:defRPr>
            </a:lvl3pPr>
            <a:lvl4pPr marL="1518636" indent="0" algn="ctr">
              <a:buNone/>
              <a:defRPr>
                <a:solidFill>
                  <a:schemeClr val="tx1">
                    <a:tint val="75000"/>
                  </a:schemeClr>
                </a:solidFill>
              </a:defRPr>
            </a:lvl4pPr>
            <a:lvl5pPr marL="2024847" indent="0" algn="ctr">
              <a:buNone/>
              <a:defRPr>
                <a:solidFill>
                  <a:schemeClr val="tx1">
                    <a:tint val="75000"/>
                  </a:schemeClr>
                </a:solidFill>
              </a:defRPr>
            </a:lvl5pPr>
            <a:lvl6pPr marL="2531059" indent="0" algn="ctr">
              <a:buNone/>
              <a:defRPr>
                <a:solidFill>
                  <a:schemeClr val="tx1">
                    <a:tint val="75000"/>
                  </a:schemeClr>
                </a:solidFill>
              </a:defRPr>
            </a:lvl6pPr>
            <a:lvl7pPr marL="3037271" indent="0" algn="ctr">
              <a:buNone/>
              <a:defRPr>
                <a:solidFill>
                  <a:schemeClr val="tx1">
                    <a:tint val="75000"/>
                  </a:schemeClr>
                </a:solidFill>
              </a:defRPr>
            </a:lvl7pPr>
            <a:lvl8pPr marL="3543483" indent="0" algn="ctr">
              <a:buNone/>
              <a:defRPr>
                <a:solidFill>
                  <a:schemeClr val="tx1">
                    <a:tint val="75000"/>
                  </a:schemeClr>
                </a:solidFill>
              </a:defRPr>
            </a:lvl8pPr>
            <a:lvl9pPr marL="4049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BAECF0-3C3D-4F44-B6D7-817A28ECFBBA}" type="datetime12">
              <a:rPr lang="en-US" smtClean="0"/>
              <a:t>11:40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9492-53C2-497D-B74D-CAEFA29074E7}" type="datetime12">
              <a:rPr lang="en-US" smtClean="0"/>
              <a:t>11:40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2094" y="292948"/>
            <a:ext cx="234065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144" y="292948"/>
            <a:ext cx="6848568"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BD0B6-939B-4094-92E8-B43B0AFCE7E5}" type="datetime12">
              <a:rPr lang="en-US" smtClean="0"/>
              <a:t>11:40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1B58A-F861-41B3-BA3D-1A318C8198A8}" type="datetime12">
              <a:rPr lang="en-US" smtClean="0"/>
              <a:t>11:40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756" y="4700694"/>
            <a:ext cx="8842455" cy="145288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21756" y="3100495"/>
            <a:ext cx="8842455" cy="1600199"/>
          </a:xfrm>
        </p:spPr>
        <p:txBody>
          <a:bodyPr anchor="b"/>
          <a:lstStyle>
            <a:lvl1pPr marL="0" indent="0">
              <a:buNone/>
              <a:defRPr sz="2200">
                <a:solidFill>
                  <a:schemeClr val="tx1">
                    <a:tint val="75000"/>
                  </a:schemeClr>
                </a:solidFill>
              </a:defRPr>
            </a:lvl1pPr>
            <a:lvl2pPr marL="506212" indent="0">
              <a:buNone/>
              <a:defRPr sz="2000">
                <a:solidFill>
                  <a:schemeClr val="tx1">
                    <a:tint val="75000"/>
                  </a:schemeClr>
                </a:solidFill>
              </a:defRPr>
            </a:lvl2pPr>
            <a:lvl3pPr marL="1012424" indent="0">
              <a:buNone/>
              <a:defRPr sz="1800">
                <a:solidFill>
                  <a:schemeClr val="tx1">
                    <a:tint val="75000"/>
                  </a:schemeClr>
                </a:solidFill>
              </a:defRPr>
            </a:lvl3pPr>
            <a:lvl4pPr marL="1518636" indent="0">
              <a:buNone/>
              <a:defRPr sz="1600">
                <a:solidFill>
                  <a:schemeClr val="tx1">
                    <a:tint val="75000"/>
                  </a:schemeClr>
                </a:solidFill>
              </a:defRPr>
            </a:lvl4pPr>
            <a:lvl5pPr marL="2024847" indent="0">
              <a:buNone/>
              <a:defRPr sz="1600">
                <a:solidFill>
                  <a:schemeClr val="tx1">
                    <a:tint val="75000"/>
                  </a:schemeClr>
                </a:solidFill>
              </a:defRPr>
            </a:lvl5pPr>
            <a:lvl6pPr marL="2531059" indent="0">
              <a:buNone/>
              <a:defRPr sz="1600">
                <a:solidFill>
                  <a:schemeClr val="tx1">
                    <a:tint val="75000"/>
                  </a:schemeClr>
                </a:solidFill>
              </a:defRPr>
            </a:lvl6pPr>
            <a:lvl7pPr marL="3037271" indent="0">
              <a:buNone/>
              <a:defRPr sz="1600">
                <a:solidFill>
                  <a:schemeClr val="tx1">
                    <a:tint val="75000"/>
                  </a:schemeClr>
                </a:solidFill>
              </a:defRPr>
            </a:lvl7pPr>
            <a:lvl8pPr marL="3543483" indent="0">
              <a:buNone/>
              <a:defRPr sz="1600">
                <a:solidFill>
                  <a:schemeClr val="tx1">
                    <a:tint val="75000"/>
                  </a:schemeClr>
                </a:solidFill>
              </a:defRPr>
            </a:lvl8pPr>
            <a:lvl9pPr marL="404969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369A2-D9F0-4689-B65F-EEB90CF9A32E}" type="datetime12">
              <a:rPr lang="en-US" smtClean="0"/>
              <a:t>11:40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144" y="1706880"/>
            <a:ext cx="4594609" cy="482769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8135" y="1706880"/>
            <a:ext cx="4594609" cy="482769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49CC7-FE87-4377-9FD8-1C55B471D046}" type="datetime12">
              <a:rPr lang="en-US" smtClean="0"/>
              <a:t>11:40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0145" y="1637454"/>
            <a:ext cx="4596415" cy="682413"/>
          </a:xfrm>
        </p:spPr>
        <p:txBody>
          <a:bodyPr anchor="b"/>
          <a:lstStyle>
            <a:lvl1pPr marL="0" indent="0">
              <a:buNone/>
              <a:defRPr sz="2700" b="1"/>
            </a:lvl1pPr>
            <a:lvl2pPr marL="506212" indent="0">
              <a:buNone/>
              <a:defRPr sz="2200" b="1"/>
            </a:lvl2pPr>
            <a:lvl3pPr marL="1012424" indent="0">
              <a:buNone/>
              <a:defRPr sz="2000" b="1"/>
            </a:lvl3pPr>
            <a:lvl4pPr marL="1518636" indent="0">
              <a:buNone/>
              <a:defRPr sz="1800" b="1"/>
            </a:lvl4pPr>
            <a:lvl5pPr marL="2024847" indent="0">
              <a:buNone/>
              <a:defRPr sz="1800" b="1"/>
            </a:lvl5pPr>
            <a:lvl6pPr marL="2531059" indent="0">
              <a:buNone/>
              <a:defRPr sz="1800" b="1"/>
            </a:lvl6pPr>
            <a:lvl7pPr marL="3037271" indent="0">
              <a:buNone/>
              <a:defRPr sz="1800" b="1"/>
            </a:lvl7pPr>
            <a:lvl8pPr marL="3543483" indent="0">
              <a:buNone/>
              <a:defRPr sz="1800" b="1"/>
            </a:lvl8pPr>
            <a:lvl9pPr marL="404969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0145" y="2319867"/>
            <a:ext cx="4596415"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84523" y="1637454"/>
            <a:ext cx="4598221" cy="682413"/>
          </a:xfrm>
        </p:spPr>
        <p:txBody>
          <a:bodyPr anchor="b"/>
          <a:lstStyle>
            <a:lvl1pPr marL="0" indent="0">
              <a:buNone/>
              <a:defRPr sz="2700" b="1"/>
            </a:lvl1pPr>
            <a:lvl2pPr marL="506212" indent="0">
              <a:buNone/>
              <a:defRPr sz="2200" b="1"/>
            </a:lvl2pPr>
            <a:lvl3pPr marL="1012424" indent="0">
              <a:buNone/>
              <a:defRPr sz="2000" b="1"/>
            </a:lvl3pPr>
            <a:lvl4pPr marL="1518636" indent="0">
              <a:buNone/>
              <a:defRPr sz="1800" b="1"/>
            </a:lvl4pPr>
            <a:lvl5pPr marL="2024847" indent="0">
              <a:buNone/>
              <a:defRPr sz="1800" b="1"/>
            </a:lvl5pPr>
            <a:lvl6pPr marL="2531059" indent="0">
              <a:buNone/>
              <a:defRPr sz="1800" b="1"/>
            </a:lvl6pPr>
            <a:lvl7pPr marL="3037271" indent="0">
              <a:buNone/>
              <a:defRPr sz="1800" b="1"/>
            </a:lvl7pPr>
            <a:lvl8pPr marL="3543483" indent="0">
              <a:buNone/>
              <a:defRPr sz="1800" b="1"/>
            </a:lvl8pPr>
            <a:lvl9pPr marL="404969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84523" y="2319867"/>
            <a:ext cx="4598221"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B79D67-5050-443C-82F6-87695D67864B}" type="datetime12">
              <a:rPr lang="en-US" smtClean="0"/>
              <a:t>11:40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0ECA1-886C-4253-A096-9A7A8CED6579}" type="datetime12">
              <a:rPr lang="en-US" smtClean="0"/>
              <a:t>11:40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0402888" cy="7315200"/>
          </a:xfrm>
          <a:prstGeom prst="rect">
            <a:avLst/>
          </a:prstGeom>
          <a:noFill/>
          <a:ln w="76200"/>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p:cNvSpPr>
            <a:spLocks noGrp="1"/>
          </p:cNvSpPr>
          <p:nvPr>
            <p:ph type="dt" sz="half" idx="10"/>
          </p:nvPr>
        </p:nvSpPr>
        <p:spPr>
          <a:xfrm>
            <a:off x="172245" y="6781800"/>
            <a:ext cx="1371600" cy="389467"/>
          </a:xfrm>
        </p:spPr>
        <p:txBody>
          <a:bodyPr/>
          <a:lstStyle>
            <a:lvl1pPr algn="ctr">
              <a:defRPr sz="1600">
                <a:latin typeface="Times New Roman" pitchFamily="18" charset="0"/>
                <a:cs typeface="Times New Roman" pitchFamily="18" charset="0"/>
              </a:defRPr>
            </a:lvl1pPr>
          </a:lstStyle>
          <a:p>
            <a:fld id="{62DBBFF3-F459-48B6-96C0-94B61D0127C3}" type="datetime12">
              <a:rPr lang="en-US" smtClean="0"/>
              <a:pPr/>
              <a:t>11:40 PM</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145" y="291253"/>
            <a:ext cx="3422478"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067240" y="291254"/>
            <a:ext cx="5815503" cy="6243321"/>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0145" y="1530774"/>
            <a:ext cx="3422478" cy="5003801"/>
          </a:xfrm>
        </p:spPr>
        <p:txBody>
          <a:bodyPr/>
          <a:lstStyle>
            <a:lvl1pPr marL="0" indent="0">
              <a:buNone/>
              <a:defRPr sz="1600"/>
            </a:lvl1pPr>
            <a:lvl2pPr marL="506212" indent="0">
              <a:buNone/>
              <a:defRPr sz="1300"/>
            </a:lvl2pPr>
            <a:lvl3pPr marL="1012424" indent="0">
              <a:buNone/>
              <a:defRPr sz="1100"/>
            </a:lvl3pPr>
            <a:lvl4pPr marL="1518636" indent="0">
              <a:buNone/>
              <a:defRPr sz="1000"/>
            </a:lvl4pPr>
            <a:lvl5pPr marL="2024847" indent="0">
              <a:buNone/>
              <a:defRPr sz="1000"/>
            </a:lvl5pPr>
            <a:lvl6pPr marL="2531059" indent="0">
              <a:buNone/>
              <a:defRPr sz="1000"/>
            </a:lvl6pPr>
            <a:lvl7pPr marL="3037271" indent="0">
              <a:buNone/>
              <a:defRPr sz="1000"/>
            </a:lvl7pPr>
            <a:lvl8pPr marL="3543483" indent="0">
              <a:buNone/>
              <a:defRPr sz="1000"/>
            </a:lvl8pPr>
            <a:lvl9pPr marL="40496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AB500-3ED4-4C78-A406-912897D18D1B}" type="datetime12">
              <a:rPr lang="en-US" smtClean="0"/>
              <a:t>11:40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39" y="5120640"/>
            <a:ext cx="6241733"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39039" y="653627"/>
            <a:ext cx="6241733" cy="4389120"/>
          </a:xfrm>
        </p:spPr>
        <p:txBody>
          <a:bodyPr/>
          <a:lstStyle>
            <a:lvl1pPr marL="0" indent="0">
              <a:buNone/>
              <a:defRPr sz="3500"/>
            </a:lvl1pPr>
            <a:lvl2pPr marL="506212" indent="0">
              <a:buNone/>
              <a:defRPr sz="3100"/>
            </a:lvl2pPr>
            <a:lvl3pPr marL="1012424" indent="0">
              <a:buNone/>
              <a:defRPr sz="2700"/>
            </a:lvl3pPr>
            <a:lvl4pPr marL="1518636" indent="0">
              <a:buNone/>
              <a:defRPr sz="2200"/>
            </a:lvl4pPr>
            <a:lvl5pPr marL="2024847" indent="0">
              <a:buNone/>
              <a:defRPr sz="2200"/>
            </a:lvl5pPr>
            <a:lvl6pPr marL="2531059" indent="0">
              <a:buNone/>
              <a:defRPr sz="2200"/>
            </a:lvl6pPr>
            <a:lvl7pPr marL="3037271" indent="0">
              <a:buNone/>
              <a:defRPr sz="2200"/>
            </a:lvl7pPr>
            <a:lvl8pPr marL="3543483" indent="0">
              <a:buNone/>
              <a:defRPr sz="2200"/>
            </a:lvl8pPr>
            <a:lvl9pPr marL="4049695" indent="0">
              <a:buNone/>
              <a:defRPr sz="2200"/>
            </a:lvl9pPr>
          </a:lstStyle>
          <a:p>
            <a:endParaRPr lang="en-US"/>
          </a:p>
        </p:txBody>
      </p:sp>
      <p:sp>
        <p:nvSpPr>
          <p:cNvPr id="4" name="Text Placeholder 3"/>
          <p:cNvSpPr>
            <a:spLocks noGrp="1"/>
          </p:cNvSpPr>
          <p:nvPr>
            <p:ph type="body" sz="half" idx="2"/>
          </p:nvPr>
        </p:nvSpPr>
        <p:spPr>
          <a:xfrm>
            <a:off x="2039039" y="5725161"/>
            <a:ext cx="6241733" cy="858519"/>
          </a:xfrm>
        </p:spPr>
        <p:txBody>
          <a:bodyPr/>
          <a:lstStyle>
            <a:lvl1pPr marL="0" indent="0">
              <a:buNone/>
              <a:defRPr sz="1600"/>
            </a:lvl1pPr>
            <a:lvl2pPr marL="506212" indent="0">
              <a:buNone/>
              <a:defRPr sz="1300"/>
            </a:lvl2pPr>
            <a:lvl3pPr marL="1012424" indent="0">
              <a:buNone/>
              <a:defRPr sz="1100"/>
            </a:lvl3pPr>
            <a:lvl4pPr marL="1518636" indent="0">
              <a:buNone/>
              <a:defRPr sz="1000"/>
            </a:lvl4pPr>
            <a:lvl5pPr marL="2024847" indent="0">
              <a:buNone/>
              <a:defRPr sz="1000"/>
            </a:lvl5pPr>
            <a:lvl6pPr marL="2531059" indent="0">
              <a:buNone/>
              <a:defRPr sz="1000"/>
            </a:lvl6pPr>
            <a:lvl7pPr marL="3037271" indent="0">
              <a:buNone/>
              <a:defRPr sz="1000"/>
            </a:lvl7pPr>
            <a:lvl8pPr marL="3543483" indent="0">
              <a:buNone/>
              <a:defRPr sz="1000"/>
            </a:lvl8pPr>
            <a:lvl9pPr marL="40496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426AC-FF52-40CC-B03A-D4B9997FB8F0}" type="datetime12">
              <a:rPr lang="en-US" smtClean="0"/>
              <a:t>11:40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145" y="292947"/>
            <a:ext cx="9362599" cy="1219200"/>
          </a:xfrm>
          <a:prstGeom prst="rect">
            <a:avLst/>
          </a:prstGeom>
        </p:spPr>
        <p:txBody>
          <a:bodyPr vert="horz" lIns="101242" tIns="50621" rIns="101242" bIns="5062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0145" y="1706880"/>
            <a:ext cx="9362599" cy="4827694"/>
          </a:xfrm>
          <a:prstGeom prst="rect">
            <a:avLst/>
          </a:prstGeom>
        </p:spPr>
        <p:txBody>
          <a:bodyPr vert="horz" lIns="101242" tIns="50621" rIns="101242" bIns="506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0144" y="6780107"/>
            <a:ext cx="2427341" cy="389467"/>
          </a:xfrm>
          <a:prstGeom prst="rect">
            <a:avLst/>
          </a:prstGeom>
        </p:spPr>
        <p:txBody>
          <a:bodyPr vert="horz" lIns="101242" tIns="50621" rIns="101242" bIns="50621" rtlCol="0" anchor="ctr"/>
          <a:lstStyle>
            <a:lvl1pPr algn="l">
              <a:defRPr sz="1300">
                <a:solidFill>
                  <a:schemeClr val="tx1">
                    <a:tint val="75000"/>
                  </a:schemeClr>
                </a:solidFill>
              </a:defRPr>
            </a:lvl1pPr>
          </a:lstStyle>
          <a:p>
            <a:fld id="{973F34FE-8024-439C-910D-B6B06554BC71}" type="datetime12">
              <a:rPr lang="en-US" smtClean="0"/>
              <a:t>11:40 PM</a:t>
            </a:fld>
            <a:endParaRPr lang="en-US"/>
          </a:p>
        </p:txBody>
      </p:sp>
      <p:sp>
        <p:nvSpPr>
          <p:cNvPr id="5" name="Footer Placeholder 4"/>
          <p:cNvSpPr>
            <a:spLocks noGrp="1"/>
          </p:cNvSpPr>
          <p:nvPr>
            <p:ph type="ftr" sz="quarter" idx="3"/>
          </p:nvPr>
        </p:nvSpPr>
        <p:spPr>
          <a:xfrm>
            <a:off x="3554320" y="6780107"/>
            <a:ext cx="3294248" cy="389467"/>
          </a:xfrm>
          <a:prstGeom prst="rect">
            <a:avLst/>
          </a:prstGeom>
        </p:spPr>
        <p:txBody>
          <a:bodyPr vert="horz" lIns="101242" tIns="50621" rIns="101242" bIns="5062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55403" y="6780107"/>
            <a:ext cx="2427341" cy="389467"/>
          </a:xfrm>
          <a:prstGeom prst="rect">
            <a:avLst/>
          </a:prstGeom>
        </p:spPr>
        <p:txBody>
          <a:bodyPr vert="horz" lIns="101242" tIns="50621" rIns="101242" bIns="5062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1012424" rtl="0" eaLnBrk="1" latinLnBrk="0" hangingPunct="1">
        <a:spcBef>
          <a:spcPct val="0"/>
        </a:spcBef>
        <a:buNone/>
        <a:defRPr sz="4900" kern="1200">
          <a:solidFill>
            <a:schemeClr val="tx1"/>
          </a:solidFill>
          <a:latin typeface="+mj-lt"/>
          <a:ea typeface="+mj-ea"/>
          <a:cs typeface="+mj-cs"/>
        </a:defRPr>
      </a:lvl1pPr>
    </p:titleStyle>
    <p:bodyStyle>
      <a:lvl1pPr marL="379659" indent="-379659" algn="l" defTabSz="101242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2594" indent="-316382" algn="l" defTabSz="10124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5530" indent="-253106" algn="l" defTabSz="10124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1741"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7953"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165"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0377"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6589"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2801"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e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46763" y="406401"/>
            <a:ext cx="9709362" cy="203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01234" tIns="50617" rIns="101234" bIns="50617" rtlCol="0" anchor="ctr"/>
          <a:lstStyle/>
          <a:p>
            <a:pPr algn="ctr"/>
            <a:r>
              <a:rPr lang="bn-BD" sz="4900" dirty="0">
                <a:solidFill>
                  <a:schemeClr val="tx1"/>
                </a:solidFill>
                <a:latin typeface="NikoshBAN" pitchFamily="2" charset="0"/>
                <a:cs typeface="NikoshBAN" pitchFamily="2" charset="0"/>
              </a:rPr>
              <a:t>এই স্লাইডটি সম্মানিত শিক্ষকের জন্য তাই </a:t>
            </a:r>
            <a:r>
              <a:rPr lang="en-US" sz="4900" dirty="0">
                <a:solidFill>
                  <a:schemeClr val="tx1"/>
                </a:solidFill>
                <a:latin typeface="NikoshBAN" pitchFamily="2" charset="0"/>
                <a:cs typeface="NikoshBAN" pitchFamily="2" charset="0"/>
              </a:rPr>
              <a:t>Slide </a:t>
            </a:r>
            <a:r>
              <a:rPr lang="bn-BD" sz="4900" dirty="0">
                <a:solidFill>
                  <a:schemeClr val="tx1"/>
                </a:solidFill>
                <a:latin typeface="NikoshBAN" pitchFamily="2" charset="0"/>
                <a:cs typeface="NikoshBAN" pitchFamily="2" charset="0"/>
              </a:rPr>
              <a:t>টি</a:t>
            </a:r>
            <a:r>
              <a:rPr lang="en-US" sz="4900" dirty="0">
                <a:solidFill>
                  <a:schemeClr val="tx1"/>
                </a:solidFill>
                <a:latin typeface="NikoshBAN" pitchFamily="2" charset="0"/>
                <a:cs typeface="NikoshBAN" pitchFamily="2" charset="0"/>
              </a:rPr>
              <a:t> Hide </a:t>
            </a:r>
            <a:r>
              <a:rPr lang="bn-BD" sz="4900" dirty="0">
                <a:solidFill>
                  <a:schemeClr val="tx1"/>
                </a:solidFill>
                <a:latin typeface="NikoshBAN" pitchFamily="2" charset="0"/>
                <a:cs typeface="NikoshBAN" pitchFamily="2" charset="0"/>
              </a:rPr>
              <a:t>করে রাখা হয়েছে। </a:t>
            </a:r>
            <a:endParaRPr lang="en-US" sz="4900" dirty="0">
              <a:solidFill>
                <a:schemeClr val="tx1"/>
              </a:solidFill>
              <a:latin typeface="NikoshBAN" pitchFamily="2" charset="0"/>
              <a:cs typeface="NikoshBAN" pitchFamily="2" charset="0"/>
            </a:endParaRPr>
          </a:p>
        </p:txBody>
      </p:sp>
      <p:sp>
        <p:nvSpPr>
          <p:cNvPr id="5" name="Rectangle 4"/>
          <p:cNvSpPr/>
          <p:nvPr/>
        </p:nvSpPr>
        <p:spPr>
          <a:xfrm>
            <a:off x="346763" y="2743200"/>
            <a:ext cx="9709362" cy="39014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01234" tIns="50617" rIns="101234" bIns="50617" rtlCol="0" anchor="ctr"/>
          <a:lstStyle/>
          <a:p>
            <a:pPr algn="just"/>
            <a:r>
              <a:rPr lang="bn-BD" sz="4000" dirty="0">
                <a:solidFill>
                  <a:schemeClr val="tx1"/>
                </a:solidFill>
                <a:latin typeface="NikoshBAN"/>
                <a:cs typeface="NikoshBAN" pitchFamily="2" charset="0"/>
              </a:rPr>
              <a:t>এই পাঠটি উপস্থাপনের জন্য স্লাইডের নিচে প্রয়োজনীয় নির্দেশনা দেয়া আছে। পাঠটি উপস্থাপনের পূর্বে নির্দেশনাবলী দেখে নিবেন এবং পাঠটি পাঠ্যবইয়ের সাথে মিলিয়ে নিবেন। এক্ষেত্রে শিক্ষক নিজস্ব কৌশল প্রয়োগ করতে পারেন। </a:t>
            </a:r>
            <a:r>
              <a:rPr lang="bn-BD" sz="4000" dirty="0">
                <a:solidFill>
                  <a:schemeClr val="tx1"/>
                </a:solidFill>
                <a:latin typeface="NikoshBAN" pitchFamily="2" charset="0"/>
                <a:cs typeface="NikoshBAN" pitchFamily="2" charset="0"/>
              </a:rPr>
              <a:t>প্রেজেন্টেশনটি </a:t>
            </a:r>
            <a:r>
              <a:rPr lang="en-AU" sz="4000" dirty="0">
                <a:solidFill>
                  <a:schemeClr val="tx1"/>
                </a:solidFill>
                <a:latin typeface="NikoshBAN" pitchFamily="2" charset="0"/>
                <a:cs typeface="NikoshBAN" pitchFamily="2" charset="0"/>
              </a:rPr>
              <a:t>F</a:t>
            </a:r>
            <a:r>
              <a:rPr lang="en-AU" sz="4000" dirty="0">
                <a:solidFill>
                  <a:schemeClr val="tx1"/>
                </a:solidFill>
                <a:latin typeface="Times New Roman" pitchFamily="18" charset="0"/>
                <a:cs typeface="Times New Roman" pitchFamily="18" charset="0"/>
              </a:rPr>
              <a:t>5</a:t>
            </a:r>
            <a:r>
              <a:rPr lang="en-AU" sz="4000" dirty="0">
                <a:solidFill>
                  <a:schemeClr val="tx1"/>
                </a:solidFill>
                <a:latin typeface="NikoshBAN" pitchFamily="2" charset="0"/>
                <a:cs typeface="NikoshBAN" pitchFamily="2" charset="0"/>
              </a:rPr>
              <a:t> Key </a:t>
            </a:r>
            <a:r>
              <a:rPr lang="bn-BD" sz="4000" dirty="0">
                <a:solidFill>
                  <a:schemeClr val="tx1"/>
                </a:solidFill>
                <a:latin typeface="NikoshBAN" pitchFamily="2" charset="0"/>
                <a:cs typeface="NikoshBAN" pitchFamily="2" charset="0"/>
              </a:rPr>
              <a:t>চেপে শুরু করতে পারেন। তাহলে </a:t>
            </a:r>
            <a:r>
              <a:rPr lang="en-AU" sz="4000" dirty="0">
                <a:solidFill>
                  <a:schemeClr val="tx1"/>
                </a:solidFill>
                <a:latin typeface="NikoshBAN" pitchFamily="2" charset="0"/>
                <a:cs typeface="NikoshBAN" pitchFamily="2" charset="0"/>
              </a:rPr>
              <a:t>Hide Slide Show </a:t>
            </a:r>
            <a:r>
              <a:rPr lang="bn-BD" sz="4000" dirty="0">
                <a:solidFill>
                  <a:schemeClr val="tx1"/>
                </a:solidFill>
                <a:latin typeface="NikoshBAN" pitchFamily="2" charset="0"/>
                <a:cs typeface="NikoshBAN" pitchFamily="2" charset="0"/>
              </a:rPr>
              <a:t>করবে না।</a:t>
            </a:r>
            <a:endParaRPr lang="en-AU" sz="40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51BAB4C2-9BDD-4A97-AAAA-6564CAE62556}" type="datetime12">
              <a:rPr lang="en-US" smtClean="0"/>
              <a:t>11:40 PM</a:t>
            </a:fld>
            <a:endParaRPr lang="en-US" dirty="0"/>
          </a:p>
        </p:txBody>
      </p:sp>
    </p:spTree>
    <p:extLst>
      <p:ext uri="{BB962C8B-B14F-4D97-AF65-F5344CB8AC3E}">
        <p14:creationId xmlns:p14="http://schemas.microsoft.com/office/powerpoint/2010/main" val="259147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2524071" y="152400"/>
            <a:ext cx="5354746" cy="1219200"/>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a:t>
            </a:r>
            <a:r>
              <a:rPr lang="bn-BD" sz="6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ound Same Side Corner Rectangle 3"/>
          <p:cNvSpPr/>
          <p:nvPr/>
        </p:nvSpPr>
        <p:spPr>
          <a:xfrm>
            <a:off x="349672" y="2519680"/>
            <a:ext cx="9683465" cy="2194560"/>
          </a:xfrm>
          <a:prstGeom prst="round2SameRect">
            <a:avLst/>
          </a:prstGeom>
          <a:solidFill>
            <a:schemeClr val="bg1">
              <a:lumMod val="95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আল কুরআন এর </a:t>
            </a:r>
            <a:r>
              <a:rPr lang="en-US" sz="5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2</a:t>
            </a:r>
            <a:r>
              <a:rPr lang="bn-BD" sz="5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টি বৈশিষ্ট্য লেখ।</a:t>
            </a:r>
            <a:endParaRPr lang="en-US" sz="5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2" name="Straight Connector 11"/>
          <p:cNvCxnSpPr/>
          <p:nvPr/>
        </p:nvCxnSpPr>
        <p:spPr>
          <a:xfrm>
            <a:off x="0" y="13716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E4B37699-297A-4BCB-AE64-ADB699D37613}" type="datetime12">
              <a:rPr lang="en-US" smtClean="0"/>
              <a:t>11:40 PM</a:t>
            </a:fld>
            <a:endParaRPr lang="en-US" dirty="0"/>
          </a:p>
        </p:txBody>
      </p:sp>
    </p:spTree>
    <p:extLst>
      <p:ext uri="{BB962C8B-B14F-4D97-AF65-F5344CB8AC3E}">
        <p14:creationId xmlns:p14="http://schemas.microsoft.com/office/powerpoint/2010/main" val="3829145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p:nvPr/>
        </p:nvSpPr>
        <p:spPr>
          <a:xfrm>
            <a:off x="2915444" y="76201"/>
            <a:ext cx="5181600" cy="762000"/>
          </a:xfrm>
          <a:prstGeom prst="roundRect">
            <a:avLst/>
          </a:prstGeom>
          <a:noFill/>
          <a:ln w="76200">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কুরআন অবতরণ</a:t>
            </a:r>
            <a:endParaRPr lang="en-US" sz="6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24" y="1142999"/>
            <a:ext cx="9416320" cy="4963245"/>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Oval 4"/>
          <p:cNvSpPr/>
          <p:nvPr/>
        </p:nvSpPr>
        <p:spPr>
          <a:xfrm>
            <a:off x="576988" y="6367640"/>
            <a:ext cx="9275839" cy="759056"/>
          </a:xfrm>
          <a:prstGeom prst="round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4000" dirty="0">
                <a:solidFill>
                  <a:srgbClr val="002060"/>
                </a:solidFill>
                <a:latin typeface="NikoshBAN" pitchFamily="2" charset="0"/>
                <a:cs typeface="NikoshBAN" pitchFamily="2" charset="0"/>
              </a:rPr>
              <a:t>লাওহে </a:t>
            </a:r>
            <a:r>
              <a:rPr lang="bn-BD" sz="4000" dirty="0" smtClean="0">
                <a:solidFill>
                  <a:srgbClr val="002060"/>
                </a:solidFill>
                <a:latin typeface="NikoshBAN" pitchFamily="2" charset="0"/>
                <a:cs typeface="NikoshBAN" pitchFamily="2" charset="0"/>
              </a:rPr>
              <a:t>মাহফুয </a:t>
            </a:r>
            <a:r>
              <a:rPr lang="bn-BD" sz="4000" dirty="0">
                <a:solidFill>
                  <a:srgbClr val="002060"/>
                </a:solidFill>
                <a:latin typeface="NikoshBAN" pitchFamily="2" charset="0"/>
                <a:cs typeface="NikoshBAN" pitchFamily="2" charset="0"/>
              </a:rPr>
              <a:t>থেকে জিব্রাঈল (আঃ) এর </a:t>
            </a:r>
            <a:r>
              <a:rPr lang="bn-BD" sz="4000" dirty="0" smtClean="0">
                <a:solidFill>
                  <a:srgbClr val="002060"/>
                </a:solidFill>
                <a:latin typeface="NikoshBAN" pitchFamily="2" charset="0"/>
                <a:cs typeface="NikoshBAN" pitchFamily="2" charset="0"/>
              </a:rPr>
              <a:t>মাধ্যমে-</a:t>
            </a:r>
            <a:endParaRPr lang="en-US" sz="4000" dirty="0">
              <a:solidFill>
                <a:srgbClr val="002060"/>
              </a:solidFill>
              <a:latin typeface="NikoshBAN" pitchFamily="2" charset="0"/>
              <a:cs typeface="NikoshBAN" pitchFamily="2" charset="0"/>
            </a:endParaRPr>
          </a:p>
        </p:txBody>
      </p:sp>
      <p:pic>
        <p:nvPicPr>
          <p:cNvPr id="6146" name="Picture 2" descr="C:\Users\Md. Yunus Azad\Desktop\Mobile pic\1375274_456167641163006_180297978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4" y="1143000"/>
            <a:ext cx="9628129" cy="5204653"/>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Oval 4"/>
          <p:cNvSpPr/>
          <p:nvPr/>
        </p:nvSpPr>
        <p:spPr>
          <a:xfrm>
            <a:off x="645684" y="6302642"/>
            <a:ext cx="9296400" cy="88905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4400" dirty="0">
                <a:solidFill>
                  <a:srgbClr val="002060"/>
                </a:solidFill>
                <a:latin typeface="NikoshBAN" pitchFamily="2" charset="0"/>
                <a:cs typeface="NikoshBAN" pitchFamily="2" charset="0"/>
              </a:rPr>
              <a:t>কদরের রাতে প্রথম আসমানে বায়তুল </a:t>
            </a:r>
            <a:r>
              <a:rPr lang="bn-BD" sz="4400" dirty="0" smtClean="0">
                <a:solidFill>
                  <a:srgbClr val="002060"/>
                </a:solidFill>
                <a:latin typeface="NikoshBAN" pitchFamily="2" charset="0"/>
                <a:cs typeface="NikoshBAN" pitchFamily="2" charset="0"/>
              </a:rPr>
              <a:t>ইযযাহ-</a:t>
            </a:r>
            <a:endParaRPr lang="en-US" sz="4400" dirty="0">
              <a:solidFill>
                <a:srgbClr val="002060"/>
              </a:solidFill>
            </a:endParaRPr>
          </a:p>
        </p:txBody>
      </p:sp>
      <p:sp>
        <p:nvSpPr>
          <p:cNvPr id="7" name="Oval 4"/>
          <p:cNvSpPr/>
          <p:nvPr/>
        </p:nvSpPr>
        <p:spPr>
          <a:xfrm>
            <a:off x="645684" y="6367640"/>
            <a:ext cx="8991600" cy="759056"/>
          </a:xfrm>
          <a:prstGeom prst="round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4800" dirty="0">
                <a:solidFill>
                  <a:srgbClr val="002060"/>
                </a:solidFill>
                <a:latin typeface="NikoshBAN" pitchFamily="2" charset="0"/>
                <a:cs typeface="NikoshBAN" pitchFamily="2" charset="0"/>
              </a:rPr>
              <a:t>২৩ </a:t>
            </a:r>
            <a:r>
              <a:rPr lang="bn-BD" sz="4800" dirty="0" smtClean="0">
                <a:solidFill>
                  <a:srgbClr val="002060"/>
                </a:solidFill>
                <a:latin typeface="NikoshBAN" pitchFamily="2" charset="0"/>
                <a:cs typeface="NikoshBAN" pitchFamily="2" charset="0"/>
              </a:rPr>
              <a:t>বছরে, মুহাম্মদ </a:t>
            </a:r>
            <a:r>
              <a:rPr lang="bn-BD" sz="4800" dirty="0">
                <a:solidFill>
                  <a:srgbClr val="002060"/>
                </a:solidFill>
                <a:latin typeface="NikoshBAN" pitchFamily="2" charset="0"/>
                <a:cs typeface="NikoshBAN" pitchFamily="2" charset="0"/>
              </a:rPr>
              <a:t>(সাঃ) এর </a:t>
            </a:r>
            <a:r>
              <a:rPr lang="bn-BD" sz="4800" dirty="0" smtClean="0">
                <a:solidFill>
                  <a:srgbClr val="002060"/>
                </a:solidFill>
                <a:latin typeface="NikoshBAN" pitchFamily="2" charset="0"/>
                <a:cs typeface="NikoshBAN" pitchFamily="2" charset="0"/>
              </a:rPr>
              <a:t>উপর।</a:t>
            </a:r>
            <a:endParaRPr lang="en-US" sz="4800" dirty="0">
              <a:solidFill>
                <a:srgbClr val="002060"/>
              </a:solidFill>
              <a:latin typeface="NikoshBAN" pitchFamily="2" charset="0"/>
              <a:cs typeface="NikoshBAN" pitchFamily="2" charset="0"/>
            </a:endParaRPr>
          </a:p>
        </p:txBody>
      </p:sp>
      <p:pic>
        <p:nvPicPr>
          <p:cNvPr id="6147" name="Picture 3" descr="C:\Users\Md. Yunus Azad\Desktop\Mobile pic\IMG_44740543395793.jpeg"/>
          <p:cNvPicPr>
            <a:picLocks noChangeAspect="1" noChangeArrowheads="1"/>
          </p:cNvPicPr>
          <p:nvPr/>
        </p:nvPicPr>
        <p:blipFill rotWithShape="1">
          <a:blip r:embed="rId5">
            <a:extLst>
              <a:ext uri="{28A0092B-C50C-407E-A947-70E740481C1C}">
                <a14:useLocalDpi xmlns:a14="http://schemas.microsoft.com/office/drawing/2010/main" val="0"/>
              </a:ext>
            </a:extLst>
          </a:blip>
          <a:srcRect l="4272" t="6016" r="4325" b="6148"/>
          <a:stretch/>
        </p:blipFill>
        <p:spPr bwMode="auto">
          <a:xfrm>
            <a:off x="400843" y="1143000"/>
            <a:ext cx="9628129" cy="5204653"/>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2636" y="914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6B2BE0D-4F7A-4388-83DB-A210604C9E82}" type="datetime12">
              <a:rPr lang="en-US" smtClean="0"/>
              <a:t>11:40 PM</a:t>
            </a:fld>
            <a:endParaRPr lang="en-US" dirty="0"/>
          </a:p>
        </p:txBody>
      </p:sp>
    </p:spTree>
    <p:extLst>
      <p:ext uri="{BB962C8B-B14F-4D97-AF65-F5344CB8AC3E}">
        <p14:creationId xmlns:p14="http://schemas.microsoft.com/office/powerpoint/2010/main" val="21878645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p:cTn id="31" dur="500" fill="hold"/>
                                        <p:tgtEl>
                                          <p:spTgt spid="6146"/>
                                        </p:tgtEl>
                                        <p:attrNameLst>
                                          <p:attrName>ppt_w</p:attrName>
                                        </p:attrNameLst>
                                      </p:cBhvr>
                                      <p:tavLst>
                                        <p:tav tm="0">
                                          <p:val>
                                            <p:fltVal val="0"/>
                                          </p:val>
                                        </p:tav>
                                        <p:tav tm="100000">
                                          <p:val>
                                            <p:strVal val="#ppt_w"/>
                                          </p:val>
                                        </p:tav>
                                      </p:tavLst>
                                    </p:anim>
                                    <p:anim calcmode="lin" valueType="num">
                                      <p:cBhvr>
                                        <p:cTn id="32" dur="500" fill="hold"/>
                                        <p:tgtEl>
                                          <p:spTgt spid="6146"/>
                                        </p:tgtEl>
                                        <p:attrNameLst>
                                          <p:attrName>ppt_h</p:attrName>
                                        </p:attrNameLst>
                                      </p:cBhvr>
                                      <p:tavLst>
                                        <p:tav tm="0">
                                          <p:val>
                                            <p:fltVal val="0"/>
                                          </p:val>
                                        </p:tav>
                                        <p:tav tm="100000">
                                          <p:val>
                                            <p:strVal val="#ppt_h"/>
                                          </p:val>
                                        </p:tav>
                                      </p:tavLst>
                                    </p:anim>
                                    <p:animEffect transition="in" filter="fade">
                                      <p:cBhvr>
                                        <p:cTn id="33" dur="500"/>
                                        <p:tgtEl>
                                          <p:spTgt spid="614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6146"/>
                                        </p:tgtEl>
                                        <p:attrNameLst>
                                          <p:attrName>ppt_w</p:attrName>
                                        </p:attrNameLst>
                                      </p:cBhvr>
                                      <p:tavLst>
                                        <p:tav tm="0">
                                          <p:val>
                                            <p:strVal val="ppt_w"/>
                                          </p:val>
                                        </p:tav>
                                        <p:tav tm="100000">
                                          <p:val>
                                            <p:fltVal val="0"/>
                                          </p:val>
                                        </p:tav>
                                      </p:tavLst>
                                    </p:anim>
                                    <p:anim calcmode="lin" valueType="num">
                                      <p:cBhvr>
                                        <p:cTn id="43" dur="500"/>
                                        <p:tgtEl>
                                          <p:spTgt spid="6146"/>
                                        </p:tgtEl>
                                        <p:attrNameLst>
                                          <p:attrName>ppt_h</p:attrName>
                                        </p:attrNameLst>
                                      </p:cBhvr>
                                      <p:tavLst>
                                        <p:tav tm="0">
                                          <p:val>
                                            <p:strVal val="ppt_h"/>
                                          </p:val>
                                        </p:tav>
                                        <p:tav tm="100000">
                                          <p:val>
                                            <p:fltVal val="0"/>
                                          </p:val>
                                        </p:tav>
                                      </p:tavLst>
                                    </p:anim>
                                    <p:animEffect transition="out" filter="fade">
                                      <p:cBhvr>
                                        <p:cTn id="44" dur="500"/>
                                        <p:tgtEl>
                                          <p:spTgt spid="6146"/>
                                        </p:tgtEl>
                                      </p:cBhvr>
                                    </p:animEffect>
                                    <p:set>
                                      <p:cBhvr>
                                        <p:cTn id="45" dur="1" fill="hold">
                                          <p:stCondLst>
                                            <p:cond delay="499"/>
                                          </p:stCondLst>
                                        </p:cTn>
                                        <p:tgtEl>
                                          <p:spTgt spid="6146"/>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6"/>
                                        </p:tgtEl>
                                        <p:attrNameLst>
                                          <p:attrName>ppt_w</p:attrName>
                                        </p:attrNameLst>
                                      </p:cBhvr>
                                      <p:tavLst>
                                        <p:tav tm="0">
                                          <p:val>
                                            <p:strVal val="ppt_w"/>
                                          </p:val>
                                        </p:tav>
                                        <p:tav tm="100000">
                                          <p:val>
                                            <p:fltVal val="0"/>
                                          </p:val>
                                        </p:tav>
                                      </p:tavLst>
                                    </p:anim>
                                    <p:anim calcmode="lin" valueType="num">
                                      <p:cBhvr>
                                        <p:cTn id="48" dur="500"/>
                                        <p:tgtEl>
                                          <p:spTgt spid="6"/>
                                        </p:tgtEl>
                                        <p:attrNameLst>
                                          <p:attrName>ppt_h</p:attrName>
                                        </p:attrNameLst>
                                      </p:cBhvr>
                                      <p:tavLst>
                                        <p:tav tm="0">
                                          <p:val>
                                            <p:strVal val="ppt_h"/>
                                          </p:val>
                                        </p:tav>
                                        <p:tav tm="100000">
                                          <p:val>
                                            <p:fltVal val="0"/>
                                          </p:val>
                                        </p:tav>
                                      </p:tavLst>
                                    </p:anim>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6147"/>
                                        </p:tgtEl>
                                        <p:attrNameLst>
                                          <p:attrName>style.visibility</p:attrName>
                                        </p:attrNameLst>
                                      </p:cBhvr>
                                      <p:to>
                                        <p:strVal val="visible"/>
                                      </p:to>
                                    </p:set>
                                    <p:anim calcmode="lin" valueType="num">
                                      <p:cBhvr>
                                        <p:cTn id="60" dur="500" fill="hold"/>
                                        <p:tgtEl>
                                          <p:spTgt spid="6147"/>
                                        </p:tgtEl>
                                        <p:attrNameLst>
                                          <p:attrName>ppt_w</p:attrName>
                                        </p:attrNameLst>
                                      </p:cBhvr>
                                      <p:tavLst>
                                        <p:tav tm="0">
                                          <p:val>
                                            <p:fltVal val="0"/>
                                          </p:val>
                                        </p:tav>
                                        <p:tav tm="100000">
                                          <p:val>
                                            <p:strVal val="#ppt_w"/>
                                          </p:val>
                                        </p:tav>
                                      </p:tavLst>
                                    </p:anim>
                                    <p:anim calcmode="lin" valueType="num">
                                      <p:cBhvr>
                                        <p:cTn id="61" dur="500" fill="hold"/>
                                        <p:tgtEl>
                                          <p:spTgt spid="6147"/>
                                        </p:tgtEl>
                                        <p:attrNameLst>
                                          <p:attrName>ppt_h</p:attrName>
                                        </p:attrNameLst>
                                      </p:cBhvr>
                                      <p:tavLst>
                                        <p:tav tm="0">
                                          <p:val>
                                            <p:fltVal val="0"/>
                                          </p:val>
                                        </p:tav>
                                        <p:tav tm="100000">
                                          <p:val>
                                            <p:strVal val="#ppt_h"/>
                                          </p:val>
                                        </p:tav>
                                      </p:tavLst>
                                    </p:anim>
                                    <p:animEffect transition="in" filter="fade">
                                      <p:cBhvr>
                                        <p:cTn id="6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d. Yunus Azad\Desktop\Mobile pic\10360893_328772767303623_641777464384883255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94" y="1219200"/>
            <a:ext cx="9752650" cy="502920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61080" y="6300430"/>
            <a:ext cx="99060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মহানবী (সাঃ) ছিলেন সর্বশেষ ও সর্বশ্রেষ্ঠ নবী।</a:t>
            </a:r>
            <a:endParaRPr lang="en-US" sz="48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3" name="Picture 2" descr="C:\Users\Md. Yunus Azad\Desktop\Mobile pic\IMG_2503860840510979.jpeg"/>
          <p:cNvPicPr>
            <a:picLocks noChangeAspect="1" noChangeArrowheads="1"/>
          </p:cNvPicPr>
          <p:nvPr/>
        </p:nvPicPr>
        <p:blipFill rotWithShape="1">
          <a:blip r:embed="rId4">
            <a:extLst>
              <a:ext uri="{28A0092B-C50C-407E-A947-70E740481C1C}">
                <a14:useLocalDpi xmlns:a14="http://schemas.microsoft.com/office/drawing/2010/main" val="0"/>
              </a:ext>
            </a:extLst>
          </a:blip>
          <a:srcRect t="7525" b="8466"/>
          <a:stretch/>
        </p:blipFill>
        <p:spPr bwMode="auto">
          <a:xfrm>
            <a:off x="298518" y="1219200"/>
            <a:ext cx="9779726" cy="5131415"/>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305844" y="6385587"/>
            <a:ext cx="57150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তিনি আরব দেশের- </a:t>
            </a:r>
            <a:endParaRPr lang="en-US" sz="48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5" name="Picture 3" descr="C:\Users\Md. Yunus Azad\Desktop\Mobile pic\IMG_27712518074031.jpeg"/>
          <p:cNvPicPr>
            <a:picLocks noChangeAspect="1" noChangeArrowheads="1"/>
          </p:cNvPicPr>
          <p:nvPr/>
        </p:nvPicPr>
        <p:blipFill rotWithShape="1">
          <a:blip r:embed="rId5">
            <a:extLst>
              <a:ext uri="{28A0092B-C50C-407E-A947-70E740481C1C}">
                <a14:useLocalDpi xmlns:a14="http://schemas.microsoft.com/office/drawing/2010/main" val="0"/>
              </a:ext>
            </a:extLst>
          </a:blip>
          <a:srcRect t="5369" b="26270"/>
          <a:stretch/>
        </p:blipFill>
        <p:spPr bwMode="auto">
          <a:xfrm>
            <a:off x="248444" y="1219200"/>
            <a:ext cx="9829800" cy="508123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802982" y="6285688"/>
            <a:ext cx="4628106"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মক্কা নগরে- </a:t>
            </a:r>
            <a:endParaRPr lang="en-US" sz="48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7" name="Picture 2" descr="C:\Users\Md. Yunus Azad\Desktop\Mobile pic\IMG_2558730109980942.jpeg"/>
          <p:cNvPicPr>
            <a:picLocks noChangeAspect="1" noChangeArrowheads="1"/>
          </p:cNvPicPr>
          <p:nvPr/>
        </p:nvPicPr>
        <p:blipFill rotWithShape="1">
          <a:blip r:embed="rId6">
            <a:extLst>
              <a:ext uri="{28A0092B-C50C-407E-A947-70E740481C1C}">
                <a14:useLocalDpi xmlns:a14="http://schemas.microsoft.com/office/drawing/2010/main" val="0"/>
              </a:ext>
            </a:extLst>
          </a:blip>
          <a:srcRect b="13803"/>
          <a:stretch/>
        </p:blipFill>
        <p:spPr bwMode="auto">
          <a:xfrm>
            <a:off x="248444" y="1219200"/>
            <a:ext cx="9952220" cy="500503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12232" y="6350615"/>
            <a:ext cx="5390356"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জন্মগ্রহণ করেন।</a:t>
            </a:r>
            <a:endParaRPr lang="en-US" sz="54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Oval 4"/>
          <p:cNvSpPr/>
          <p:nvPr/>
        </p:nvSpPr>
        <p:spPr>
          <a:xfrm>
            <a:off x="2915444" y="76201"/>
            <a:ext cx="5181600" cy="762000"/>
          </a:xfrm>
          <a:prstGeom prst="roundRect">
            <a:avLst/>
          </a:prstGeom>
          <a:noFill/>
          <a:ln w="76200">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কুরআন অবতরণ</a:t>
            </a:r>
            <a:endParaRPr lang="en-US" sz="6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11" name="Straight Connector 10"/>
          <p:cNvCxnSpPr/>
          <p:nvPr/>
        </p:nvCxnSpPr>
        <p:spPr>
          <a:xfrm>
            <a:off x="12636" y="914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ABF78C95-344A-4411-9650-AD9FD2B1238D}" type="datetime12">
              <a:rPr lang="en-US" smtClean="0"/>
              <a:t>11:40 PM</a:t>
            </a:fld>
            <a:endParaRPr lang="en-US" dirty="0"/>
          </a:p>
        </p:txBody>
      </p:sp>
    </p:spTree>
    <p:extLst>
      <p:ext uri="{BB962C8B-B14F-4D97-AF65-F5344CB8AC3E}">
        <p14:creationId xmlns:p14="http://schemas.microsoft.com/office/powerpoint/2010/main" val="210831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7170"/>
                                        </p:tgtEl>
                                        <p:attrNameLst>
                                          <p:attrName>ppt_w</p:attrName>
                                        </p:attrNameLst>
                                      </p:cBhvr>
                                      <p:tavLst>
                                        <p:tav tm="0">
                                          <p:val>
                                            <p:strVal val="ppt_w"/>
                                          </p:val>
                                        </p:tav>
                                        <p:tav tm="100000">
                                          <p:val>
                                            <p:fltVal val="0"/>
                                          </p:val>
                                        </p:tav>
                                      </p:tavLst>
                                    </p:anim>
                                    <p:anim calcmode="lin" valueType="num">
                                      <p:cBhvr>
                                        <p:cTn id="19" dur="500"/>
                                        <p:tgtEl>
                                          <p:spTgt spid="7170"/>
                                        </p:tgtEl>
                                        <p:attrNameLst>
                                          <p:attrName>ppt_h</p:attrName>
                                        </p:attrNameLst>
                                      </p:cBhvr>
                                      <p:tavLst>
                                        <p:tav tm="0">
                                          <p:val>
                                            <p:strVal val="ppt_h"/>
                                          </p:val>
                                        </p:tav>
                                        <p:tav tm="100000">
                                          <p:val>
                                            <p:fltVal val="0"/>
                                          </p:val>
                                        </p:tav>
                                      </p:tavLst>
                                    </p:anim>
                                    <p:animEffect transition="out" filter="fade">
                                      <p:cBhvr>
                                        <p:cTn id="20" dur="500"/>
                                        <p:tgtEl>
                                          <p:spTgt spid="7170"/>
                                        </p:tgtEl>
                                      </p:cBhvr>
                                    </p:animEffect>
                                    <p:set>
                                      <p:cBhvr>
                                        <p:cTn id="21" dur="1" fill="hold">
                                          <p:stCondLst>
                                            <p:cond delay="499"/>
                                          </p:stCondLst>
                                        </p:cTn>
                                        <p:tgtEl>
                                          <p:spTgt spid="7170"/>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22"/>
                                        </p:tgtEl>
                                        <p:attrNameLst>
                                          <p:attrName>ppt_w</p:attrName>
                                        </p:attrNameLst>
                                      </p:cBhvr>
                                      <p:tavLst>
                                        <p:tav tm="0">
                                          <p:val>
                                            <p:strVal val="ppt_w"/>
                                          </p:val>
                                        </p:tav>
                                        <p:tav tm="100000">
                                          <p:val>
                                            <p:fltVal val="0"/>
                                          </p:val>
                                        </p:tav>
                                      </p:tavLst>
                                    </p:anim>
                                    <p:anim calcmode="lin" valueType="num">
                                      <p:cBhvr>
                                        <p:cTn id="24" dur="500"/>
                                        <p:tgtEl>
                                          <p:spTgt spid="22"/>
                                        </p:tgtEl>
                                        <p:attrNameLst>
                                          <p:attrName>ppt_h</p:attrName>
                                        </p:attrNameLst>
                                      </p:cBhvr>
                                      <p:tavLst>
                                        <p:tav tm="0">
                                          <p:val>
                                            <p:strVal val="ppt_h"/>
                                          </p:val>
                                        </p:tav>
                                        <p:tav tm="100000">
                                          <p:val>
                                            <p:fltVal val="0"/>
                                          </p:val>
                                        </p:tav>
                                      </p:tavLst>
                                    </p:anim>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24"/>
                                        </p:tgtEl>
                                        <p:attrNameLst>
                                          <p:attrName>ppt_w</p:attrName>
                                        </p:attrNameLst>
                                      </p:cBhvr>
                                      <p:tavLst>
                                        <p:tav tm="0">
                                          <p:val>
                                            <p:strVal val="ppt_w"/>
                                          </p:val>
                                        </p:tav>
                                        <p:tav tm="100000">
                                          <p:val>
                                            <p:fltVal val="0"/>
                                          </p:val>
                                        </p:tav>
                                      </p:tavLst>
                                    </p:anim>
                                    <p:anim calcmode="lin" valueType="num">
                                      <p:cBhvr>
                                        <p:cTn id="43" dur="500"/>
                                        <p:tgtEl>
                                          <p:spTgt spid="24"/>
                                        </p:tgtEl>
                                        <p:attrNameLst>
                                          <p:attrName>ppt_h</p:attrName>
                                        </p:attrNameLst>
                                      </p:cBhvr>
                                      <p:tavLst>
                                        <p:tav tm="0">
                                          <p:val>
                                            <p:strVal val="ppt_h"/>
                                          </p:val>
                                        </p:tav>
                                        <p:tav tm="100000">
                                          <p:val>
                                            <p:fltVal val="0"/>
                                          </p:val>
                                        </p:tav>
                                      </p:tavLst>
                                    </p:anim>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26"/>
                                        </p:tgtEl>
                                        <p:attrNameLst>
                                          <p:attrName>ppt_w</p:attrName>
                                        </p:attrNameLst>
                                      </p:cBhvr>
                                      <p:tavLst>
                                        <p:tav tm="0">
                                          <p:val>
                                            <p:strVal val="ppt_w"/>
                                          </p:val>
                                        </p:tav>
                                        <p:tav tm="100000">
                                          <p:val>
                                            <p:fltVal val="0"/>
                                          </p:val>
                                        </p:tav>
                                      </p:tavLst>
                                    </p:anim>
                                    <p:anim calcmode="lin" valueType="num">
                                      <p:cBhvr>
                                        <p:cTn id="67" dur="500"/>
                                        <p:tgtEl>
                                          <p:spTgt spid="26"/>
                                        </p:tgtEl>
                                        <p:attrNameLst>
                                          <p:attrName>ppt_h</p:attrName>
                                        </p:attrNameLst>
                                      </p:cBhvr>
                                      <p:tavLst>
                                        <p:tav tm="0">
                                          <p:val>
                                            <p:strVal val="ppt_h"/>
                                          </p:val>
                                        </p:tav>
                                        <p:tav tm="100000">
                                          <p:val>
                                            <p:fltVal val="0"/>
                                          </p:val>
                                        </p:tav>
                                      </p:tavLst>
                                    </p:anim>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25"/>
                                        </p:tgtEl>
                                        <p:attrNameLst>
                                          <p:attrName>ppt_w</p:attrName>
                                        </p:attrNameLst>
                                      </p:cBhvr>
                                      <p:tavLst>
                                        <p:tav tm="0">
                                          <p:val>
                                            <p:strVal val="ppt_w"/>
                                          </p:val>
                                        </p:tav>
                                        <p:tav tm="100000">
                                          <p:val>
                                            <p:fltVal val="0"/>
                                          </p:val>
                                        </p:tav>
                                      </p:tavLst>
                                    </p:anim>
                                    <p:anim calcmode="lin" valueType="num">
                                      <p:cBhvr>
                                        <p:cTn id="72" dur="500"/>
                                        <p:tgtEl>
                                          <p:spTgt spid="25"/>
                                        </p:tgtEl>
                                        <p:attrNameLst>
                                          <p:attrName>ppt_h</p:attrName>
                                        </p:attrNameLst>
                                      </p:cBhvr>
                                      <p:tavLst>
                                        <p:tav tm="0">
                                          <p:val>
                                            <p:strVal val="ppt_h"/>
                                          </p:val>
                                        </p:tav>
                                        <p:tav tm="100000">
                                          <p:val>
                                            <p:fltVal val="0"/>
                                          </p:val>
                                        </p:tav>
                                      </p:tavLst>
                                    </p:anim>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par>
                                <p:cTn id="82" presetID="53" presetClass="entr" presetSubtype="16"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6" grpId="0"/>
      <p:bldP spid="26" grpId="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 Yunus Azad\Desktop\Mobile pic\IMG_52420148479236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4" y="1131370"/>
            <a:ext cx="9584532" cy="458363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4689" y="5943600"/>
            <a:ext cx="6412355"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আইয়ামে জাহেলিয়া</a:t>
            </a:r>
            <a:endParaRPr lang="en-US" sz="54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3" descr="C:\Users\Md. Yunus Azad\Desktop\Mobile pic\IMG_524178349957361.jpe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844" y="1131370"/>
            <a:ext cx="9584532" cy="4524412"/>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5483" y="5943600"/>
            <a:ext cx="6477000" cy="111482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60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অজ্ঞতার যুগ</a:t>
            </a:r>
            <a:endParaRPr lang="en-US" sz="60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2" descr="C:\Users\Md. Yunus Azad\Desktop\Mobile pic\IMG_2558475141457696.jpeg"/>
          <p:cNvPicPr>
            <a:picLocks noChangeAspect="1" noChangeArrowheads="1"/>
          </p:cNvPicPr>
          <p:nvPr/>
        </p:nvPicPr>
        <p:blipFill rotWithShape="1">
          <a:blip r:embed="rId5">
            <a:extLst>
              <a:ext uri="{28A0092B-C50C-407E-A947-70E740481C1C}">
                <a14:useLocalDpi xmlns:a14="http://schemas.microsoft.com/office/drawing/2010/main" val="0"/>
              </a:ext>
            </a:extLst>
          </a:blip>
          <a:srcRect t="17024" b="9346"/>
          <a:stretch/>
        </p:blipFill>
        <p:spPr bwMode="auto">
          <a:xfrm>
            <a:off x="401638" y="1049355"/>
            <a:ext cx="9583738" cy="4606427"/>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30" y="6060698"/>
            <a:ext cx="10409420" cy="780260"/>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0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নবী করিম (সাঃ) সবসময় সত্য ও সুন্দরের অনুসন্ধান করতেন।</a:t>
            </a:r>
            <a:endParaRPr lang="en-US" sz="40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19962" y="5731982"/>
            <a:ext cx="10402888" cy="158321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তিনি হেরা গুহায় ধ্যানমগ্ন থাকতেন</a:t>
            </a:r>
            <a:r>
              <a:rPr lang="en-US" sz="44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এবং এখানেই সর্বপ্রথম কুরআনের বাণী নাযিল হয়। তখন তাঁর বয়স ছিল ৪০ বছর।</a:t>
            </a:r>
            <a:endParaRPr lang="en-US" sz="44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2" descr="C:\Users\Md. Yunus Azad\Desktop\Mobile pic\Areeef_1352490776_7-Hera_Guha.jpg"/>
          <p:cNvPicPr>
            <a:picLocks noChangeAspect="1" noChangeArrowheads="1"/>
          </p:cNvPicPr>
          <p:nvPr/>
        </p:nvPicPr>
        <p:blipFill rotWithShape="1">
          <a:blip r:embed="rId6">
            <a:extLst>
              <a:ext uri="{28A0092B-C50C-407E-A947-70E740481C1C}">
                <a14:useLocalDpi xmlns:a14="http://schemas.microsoft.com/office/drawing/2010/main" val="0"/>
              </a:ext>
            </a:extLst>
          </a:blip>
          <a:srcRect b="18519"/>
          <a:stretch/>
        </p:blipFill>
        <p:spPr bwMode="auto">
          <a:xfrm>
            <a:off x="400844" y="1066800"/>
            <a:ext cx="9584532" cy="4588982"/>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Oval 4"/>
          <p:cNvSpPr/>
          <p:nvPr/>
        </p:nvSpPr>
        <p:spPr>
          <a:xfrm>
            <a:off x="2915444" y="76201"/>
            <a:ext cx="5181600" cy="762000"/>
          </a:xfrm>
          <a:prstGeom prst="roundRect">
            <a:avLst/>
          </a:prstGeom>
          <a:noFill/>
          <a:ln w="76200">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কুরআন অবতরণ</a:t>
            </a:r>
            <a:endParaRPr lang="en-US" sz="6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12" name="Straight Connector 11"/>
          <p:cNvCxnSpPr/>
          <p:nvPr/>
        </p:nvCxnSpPr>
        <p:spPr>
          <a:xfrm>
            <a:off x="12636" y="914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504D4C70-1593-4742-92F0-7F7AB0AA0056}" type="datetime12">
              <a:rPr lang="en-US" smtClean="0"/>
              <a:t>11:40 PM</a:t>
            </a:fld>
            <a:endParaRPr lang="en-US" dirty="0"/>
          </a:p>
        </p:txBody>
      </p:sp>
    </p:spTree>
    <p:extLst>
      <p:ext uri="{BB962C8B-B14F-4D97-AF65-F5344CB8AC3E}">
        <p14:creationId xmlns:p14="http://schemas.microsoft.com/office/powerpoint/2010/main" val="426032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4098"/>
                                        </p:tgtEl>
                                        <p:attrNameLst>
                                          <p:attrName>ppt_w</p:attrName>
                                        </p:attrNameLst>
                                      </p:cBhvr>
                                      <p:tavLst>
                                        <p:tav tm="0">
                                          <p:val>
                                            <p:strVal val="ppt_w"/>
                                          </p:val>
                                        </p:tav>
                                        <p:tav tm="100000">
                                          <p:val>
                                            <p:fltVal val="0"/>
                                          </p:val>
                                        </p:tav>
                                      </p:tavLst>
                                    </p:anim>
                                    <p:anim calcmode="lin" valueType="num">
                                      <p:cBhvr>
                                        <p:cTn id="19" dur="500"/>
                                        <p:tgtEl>
                                          <p:spTgt spid="4098"/>
                                        </p:tgtEl>
                                        <p:attrNameLst>
                                          <p:attrName>ppt_h</p:attrName>
                                        </p:attrNameLst>
                                      </p:cBhvr>
                                      <p:tavLst>
                                        <p:tav tm="0">
                                          <p:val>
                                            <p:strVal val="ppt_h"/>
                                          </p:val>
                                        </p:tav>
                                        <p:tav tm="100000">
                                          <p:val>
                                            <p:fltVal val="0"/>
                                          </p:val>
                                        </p:tav>
                                      </p:tavLst>
                                    </p:anim>
                                    <p:animEffect transition="out" filter="fade">
                                      <p:cBhvr>
                                        <p:cTn id="20" dur="500"/>
                                        <p:tgtEl>
                                          <p:spTgt spid="4098"/>
                                        </p:tgtEl>
                                      </p:cBhvr>
                                    </p:animEffect>
                                    <p:set>
                                      <p:cBhvr>
                                        <p:cTn id="21" dur="1" fill="hold">
                                          <p:stCondLst>
                                            <p:cond delay="499"/>
                                          </p:stCondLst>
                                        </p:cTn>
                                        <p:tgtEl>
                                          <p:spTgt spid="4098"/>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5"/>
                                        </p:tgtEl>
                                        <p:attrNameLst>
                                          <p:attrName>ppt_w</p:attrName>
                                        </p:attrNameLst>
                                      </p:cBhvr>
                                      <p:tavLst>
                                        <p:tav tm="0">
                                          <p:val>
                                            <p:strVal val="ppt_w"/>
                                          </p:val>
                                        </p:tav>
                                        <p:tav tm="100000">
                                          <p:val>
                                            <p:fltVal val="0"/>
                                          </p:val>
                                        </p:tav>
                                      </p:tavLst>
                                    </p:anim>
                                    <p:anim calcmode="lin" valueType="num">
                                      <p:cBhvr>
                                        <p:cTn id="48" dur="500"/>
                                        <p:tgtEl>
                                          <p:spTgt spid="5"/>
                                        </p:tgtEl>
                                        <p:attrNameLst>
                                          <p:attrName>ppt_h</p:attrName>
                                        </p:attrNameLst>
                                      </p:cBhvr>
                                      <p:tavLst>
                                        <p:tav tm="0">
                                          <p:val>
                                            <p:strVal val="ppt_h"/>
                                          </p:val>
                                        </p:tav>
                                        <p:tav tm="100000">
                                          <p:val>
                                            <p:fltVal val="0"/>
                                          </p:val>
                                        </p:tav>
                                      </p:tavLst>
                                    </p:anim>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8"/>
                                        </p:tgtEl>
                                        <p:attrNameLst>
                                          <p:attrName>ppt_w</p:attrName>
                                        </p:attrNameLst>
                                      </p:cBhvr>
                                      <p:tavLst>
                                        <p:tav tm="0">
                                          <p:val>
                                            <p:strVal val="ppt_w"/>
                                          </p:val>
                                        </p:tav>
                                        <p:tav tm="100000">
                                          <p:val>
                                            <p:fltVal val="0"/>
                                          </p:val>
                                        </p:tav>
                                      </p:tavLst>
                                    </p:anim>
                                    <p:anim calcmode="lin" valueType="num">
                                      <p:cBhvr>
                                        <p:cTn id="67" dur="500"/>
                                        <p:tgtEl>
                                          <p:spTgt spid="8"/>
                                        </p:tgtEl>
                                        <p:attrNameLst>
                                          <p:attrName>ppt_h</p:attrName>
                                        </p:attrNameLst>
                                      </p:cBhvr>
                                      <p:tavLst>
                                        <p:tav tm="0">
                                          <p:val>
                                            <p:strVal val="ppt_h"/>
                                          </p:val>
                                        </p:tav>
                                        <p:tav tm="100000">
                                          <p:val>
                                            <p:fltVal val="0"/>
                                          </p:val>
                                        </p:tav>
                                      </p:tavLst>
                                    </p:anim>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7"/>
                                        </p:tgtEl>
                                        <p:attrNameLst>
                                          <p:attrName>ppt_w</p:attrName>
                                        </p:attrNameLst>
                                      </p:cBhvr>
                                      <p:tavLst>
                                        <p:tav tm="0">
                                          <p:val>
                                            <p:strVal val="ppt_w"/>
                                          </p:val>
                                        </p:tav>
                                        <p:tav tm="100000">
                                          <p:val>
                                            <p:fltVal val="0"/>
                                          </p:val>
                                        </p:tav>
                                      </p:tavLst>
                                    </p:anim>
                                    <p:anim calcmode="lin" valueType="num">
                                      <p:cBhvr>
                                        <p:cTn id="72" dur="500"/>
                                        <p:tgtEl>
                                          <p:spTgt spid="7"/>
                                        </p:tgtEl>
                                        <p:attrNameLst>
                                          <p:attrName>ppt_h</p:attrName>
                                        </p:attrNameLst>
                                      </p:cBhvr>
                                      <p:tavLst>
                                        <p:tav tm="0">
                                          <p:val>
                                            <p:strVal val="ppt_h"/>
                                          </p:val>
                                        </p:tav>
                                        <p:tav tm="100000">
                                          <p:val>
                                            <p:fltVal val="0"/>
                                          </p:val>
                                        </p:tav>
                                      </p:tavLst>
                                    </p:anim>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par>
                                <p:cTn id="82" presetID="53" presetClass="entr" presetSubtype="16" fill="hold" nodeType="with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105" r="2705"/>
          <a:stretch/>
        </p:blipFill>
        <p:spPr>
          <a:xfrm>
            <a:off x="312402" y="1155423"/>
            <a:ext cx="9842042" cy="5016777"/>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540565" y="6209678"/>
            <a:ext cx="46482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রমযান </a:t>
            </a:r>
            <a:r>
              <a:rPr lang="bn-BD" sz="54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মাসে-</a:t>
            </a:r>
            <a:endParaRPr lang="en-US" sz="54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4"/>
          <a:srcRect l="15843" r="12832"/>
          <a:stretch/>
        </p:blipFill>
        <p:spPr>
          <a:xfrm>
            <a:off x="324644" y="1143000"/>
            <a:ext cx="9817665" cy="495300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8256" y="6427145"/>
            <a:ext cx="10402888" cy="579521"/>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জিব্রাঈল (আঃ) সুরা </a:t>
            </a:r>
            <a:r>
              <a:rPr lang="bn-BD" sz="2800" b="1" dirty="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আলাকের প্রথম ৫ </a:t>
            </a:r>
            <a:r>
              <a:rPr lang="bn-BD" sz="2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আয়াত নিয়ে আসেন। এটিই ছিল সর্বপ্রথম ওহি।</a:t>
            </a:r>
            <a:endParaRPr lang="en-US" sz="28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2" descr="C:\Users\Md. Yunus Azad\Desktop\Mobile pic\IMG_44204564990838.jpeg"/>
          <p:cNvPicPr>
            <a:picLocks noChangeAspect="1" noChangeArrowheads="1"/>
          </p:cNvPicPr>
          <p:nvPr/>
        </p:nvPicPr>
        <p:blipFill rotWithShape="1">
          <a:blip r:embed="rId5">
            <a:extLst>
              <a:ext uri="{28A0092B-C50C-407E-A947-70E740481C1C}">
                <a14:useLocalDpi xmlns:a14="http://schemas.microsoft.com/office/drawing/2010/main" val="0"/>
              </a:ext>
            </a:extLst>
          </a:blip>
          <a:srcRect b="6982"/>
          <a:stretch/>
        </p:blipFill>
        <p:spPr bwMode="auto">
          <a:xfrm>
            <a:off x="324644" y="1077736"/>
            <a:ext cx="9844445" cy="5303392"/>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576" y="6310048"/>
            <a:ext cx="10210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এরপর মহানবী (সাঃ) ২৩ বছর জীবিত ছিলেন।</a:t>
            </a:r>
            <a:endParaRPr lang="en-US" sz="48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2" descr="C:\Users\Md. Yunus Azad\Desktop\Mobile pic\10710366_713437465397495_7992794317033460294_o.jpg"/>
          <p:cNvPicPr>
            <a:picLocks noChangeAspect="1" noChangeArrowheads="1"/>
          </p:cNvPicPr>
          <p:nvPr/>
        </p:nvPicPr>
        <p:blipFill rotWithShape="1">
          <a:blip r:embed="rId6">
            <a:extLst>
              <a:ext uri="{28A0092B-C50C-407E-A947-70E740481C1C}">
                <a14:useLocalDpi xmlns:a14="http://schemas.microsoft.com/office/drawing/2010/main" val="0"/>
              </a:ext>
            </a:extLst>
          </a:blip>
          <a:srcRect r="9882"/>
          <a:stretch/>
        </p:blipFill>
        <p:spPr bwMode="auto">
          <a:xfrm>
            <a:off x="248444" y="1155423"/>
            <a:ext cx="9920645" cy="510932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8680" y="6310048"/>
            <a:ext cx="10210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সুদীর্ঘ ২৩ বছরে আল কুরআন সম্পূর্ণ অবতীর্ণ হয়।</a:t>
            </a:r>
            <a:endParaRPr lang="en-US" sz="4800" b="1"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Oval 4"/>
          <p:cNvSpPr/>
          <p:nvPr/>
        </p:nvSpPr>
        <p:spPr>
          <a:xfrm>
            <a:off x="2915444" y="76201"/>
            <a:ext cx="5181600" cy="762000"/>
          </a:xfrm>
          <a:prstGeom prst="roundRect">
            <a:avLst/>
          </a:prstGeom>
          <a:noFill/>
          <a:ln w="76200">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574881">
              <a:lnSpc>
                <a:spcPct val="90000"/>
              </a:lnSpc>
              <a:spcBef>
                <a:spcPct val="0"/>
              </a:spcBef>
              <a:spcAft>
                <a:spcPct val="35000"/>
              </a:spcAft>
            </a:pP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কুরআন অবতরণ</a:t>
            </a:r>
            <a:endParaRPr lang="en-US" sz="6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11" name="Straight Connector 10"/>
          <p:cNvCxnSpPr/>
          <p:nvPr/>
        </p:nvCxnSpPr>
        <p:spPr>
          <a:xfrm>
            <a:off x="12636" y="914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fld id="{A2FD1E3F-4486-46F9-BA9A-B9945A0CC4F7}" type="datetime12">
              <a:rPr lang="en-US" smtClean="0"/>
              <a:t>11:40 PM</a:t>
            </a:fld>
            <a:endParaRPr lang="en-US" dirty="0"/>
          </a:p>
        </p:txBody>
      </p:sp>
    </p:spTree>
    <p:extLst>
      <p:ext uri="{BB962C8B-B14F-4D97-AF65-F5344CB8AC3E}">
        <p14:creationId xmlns:p14="http://schemas.microsoft.com/office/powerpoint/2010/main" val="346524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xit" presetSubtype="32" fill="hold" nodeType="with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4"/>
                                        </p:tgtEl>
                                        <p:attrNameLst>
                                          <p:attrName>ppt_w</p:attrName>
                                        </p:attrNameLst>
                                      </p:cBhvr>
                                      <p:tavLst>
                                        <p:tav tm="0">
                                          <p:val>
                                            <p:strVal val="ppt_w"/>
                                          </p:val>
                                        </p:tav>
                                        <p:tav tm="100000">
                                          <p:val>
                                            <p:fltVal val="0"/>
                                          </p:val>
                                        </p:tav>
                                      </p:tavLst>
                                    </p:anim>
                                    <p:anim calcmode="lin" valueType="num">
                                      <p:cBhvr>
                                        <p:cTn id="48" dur="500"/>
                                        <p:tgtEl>
                                          <p:spTgt spid="4"/>
                                        </p:tgtEl>
                                        <p:attrNameLst>
                                          <p:attrName>ppt_h</p:attrName>
                                        </p:attrNameLst>
                                      </p:cBhvr>
                                      <p:tavLst>
                                        <p:tav tm="0">
                                          <p:val>
                                            <p:strVal val="ppt_h"/>
                                          </p:val>
                                        </p:tav>
                                        <p:tav tm="100000">
                                          <p:val>
                                            <p:fltVal val="0"/>
                                          </p:val>
                                        </p:tav>
                                      </p:tavLst>
                                    </p:anim>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7"/>
                                        </p:tgtEl>
                                        <p:attrNameLst>
                                          <p:attrName>ppt_w</p:attrName>
                                        </p:attrNameLst>
                                      </p:cBhvr>
                                      <p:tavLst>
                                        <p:tav tm="0">
                                          <p:val>
                                            <p:strVal val="ppt_w"/>
                                          </p:val>
                                        </p:tav>
                                        <p:tav tm="100000">
                                          <p:val>
                                            <p:fltVal val="0"/>
                                          </p:val>
                                        </p:tav>
                                      </p:tavLst>
                                    </p:anim>
                                    <p:anim calcmode="lin" valueType="num">
                                      <p:cBhvr>
                                        <p:cTn id="67" dur="500"/>
                                        <p:tgtEl>
                                          <p:spTgt spid="7"/>
                                        </p:tgtEl>
                                        <p:attrNameLst>
                                          <p:attrName>ppt_h</p:attrName>
                                        </p:attrNameLst>
                                      </p:cBhvr>
                                      <p:tavLst>
                                        <p:tav tm="0">
                                          <p:val>
                                            <p:strVal val="ppt_h"/>
                                          </p:val>
                                        </p:tav>
                                        <p:tav tm="100000">
                                          <p:val>
                                            <p:fltVal val="0"/>
                                          </p:val>
                                        </p:tav>
                                      </p:tavLst>
                                    </p:anim>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6"/>
                                        </p:tgtEl>
                                        <p:attrNameLst>
                                          <p:attrName>ppt_w</p:attrName>
                                        </p:attrNameLst>
                                      </p:cBhvr>
                                      <p:tavLst>
                                        <p:tav tm="0">
                                          <p:val>
                                            <p:strVal val="ppt_w"/>
                                          </p:val>
                                        </p:tav>
                                        <p:tav tm="100000">
                                          <p:val>
                                            <p:fltVal val="0"/>
                                          </p:val>
                                        </p:tav>
                                      </p:tavLst>
                                    </p:anim>
                                    <p:anim calcmode="lin" valueType="num">
                                      <p:cBhvr>
                                        <p:cTn id="72" dur="500"/>
                                        <p:tgtEl>
                                          <p:spTgt spid="6"/>
                                        </p:tgtEl>
                                        <p:attrNameLst>
                                          <p:attrName>ppt_h</p:attrName>
                                        </p:attrNameLst>
                                      </p:cBhvr>
                                      <p:tavLst>
                                        <p:tav tm="0">
                                          <p:val>
                                            <p:strVal val="ppt_h"/>
                                          </p:val>
                                        </p:tav>
                                        <p:tav tm="100000">
                                          <p:val>
                                            <p:fltVal val="0"/>
                                          </p:val>
                                        </p:tav>
                                      </p:tavLst>
                                    </p:anim>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par>
                                <p:cTn id="82" presetID="53" presetClass="entr" presetSubtype="16" fill="hold" nodeType="with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ppt_w</p:attrName>
                                        </p:attrNameLst>
                                      </p:cBhvr>
                                      <p:tavLst>
                                        <p:tav tm="0">
                                          <p:val>
                                            <p:fltVal val="0"/>
                                          </p:val>
                                        </p:tav>
                                        <p:tav tm="100000">
                                          <p:val>
                                            <p:strVal val="#ppt_w"/>
                                          </p:val>
                                        </p:tav>
                                      </p:tavLst>
                                    </p:anim>
                                    <p:anim calcmode="lin" valueType="num">
                                      <p:cBhvr>
                                        <p:cTn id="85" dur="500" fill="hold"/>
                                        <p:tgtEl>
                                          <p:spTgt spid="8"/>
                                        </p:tgtEl>
                                        <p:attrNameLst>
                                          <p:attrName>ppt_h</p:attrName>
                                        </p:attrNameLst>
                                      </p:cBhvr>
                                      <p:tavLst>
                                        <p:tav tm="0">
                                          <p:val>
                                            <p:fltVal val="0"/>
                                          </p:val>
                                        </p:tav>
                                        <p:tav tm="100000">
                                          <p:val>
                                            <p:strVal val="#ppt_h"/>
                                          </p:val>
                                        </p:tav>
                                      </p:tavLst>
                                    </p:anim>
                                    <p:animEffect transition="in" filter="fade">
                                      <p:cBhvr>
                                        <p:cTn id="8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2514030" y="0"/>
            <a:ext cx="5354746" cy="1143000"/>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জোড়ায়</a:t>
            </a:r>
            <a:r>
              <a:rPr lang="bn-BD"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ound Same Side Corner Rectangle 3"/>
          <p:cNvSpPr/>
          <p:nvPr/>
        </p:nvSpPr>
        <p:spPr>
          <a:xfrm>
            <a:off x="349672" y="2519680"/>
            <a:ext cx="9683465" cy="2194560"/>
          </a:xfrm>
          <a:prstGeom prst="round2SameRect">
            <a:avLst/>
          </a:prstGeom>
          <a:solidFill>
            <a:schemeClr val="bg1">
              <a:lumMod val="95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আল কুরআন অবতরণের </a:t>
            </a:r>
            <a:r>
              <a:rPr lang="bn-BD"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প্রেক্ষাপট </a:t>
            </a: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আলোচনা কর। </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2" name="Straight Connector 11"/>
          <p:cNvCxnSpPr/>
          <p:nvPr/>
        </p:nvCxnSpPr>
        <p:spPr>
          <a:xfrm>
            <a:off x="12636" y="1295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27BAD520-E8AD-43DA-B297-E7AC0F868F7C}" type="datetime12">
              <a:rPr lang="en-US" smtClean="0"/>
              <a:t>11:40 PM</a:t>
            </a:fld>
            <a:endParaRPr lang="en-US" dirty="0"/>
          </a:p>
        </p:txBody>
      </p:sp>
    </p:spTree>
    <p:extLst>
      <p:ext uri="{BB962C8B-B14F-4D97-AF65-F5344CB8AC3E}">
        <p14:creationId xmlns:p14="http://schemas.microsoft.com/office/powerpoint/2010/main" val="3829145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1044" y="0"/>
            <a:ext cx="67818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rgbClr val="002060"/>
                </a:solidFill>
                <a:latin typeface="NikoshBAN" pitchFamily="2" charset="0"/>
                <a:cs typeface="NikoshBAN" pitchFamily="2" charset="0"/>
              </a:rPr>
              <a:t>আল কুরআন সংরক্ষণের দায়িত্ব</a:t>
            </a:r>
            <a:endParaRPr lang="en-US" sz="5400" b="1" dirty="0">
              <a:ln w="19050">
                <a:solidFill>
                  <a:schemeClr val="tx2">
                    <a:tint val="1000"/>
                  </a:schemeClr>
                </a:solidFill>
                <a:prstDash val="solid"/>
              </a:ln>
              <a:solidFill>
                <a:srgbClr val="002060"/>
              </a:solidFill>
              <a:latin typeface="NikoshBAN" pitchFamily="2" charset="0"/>
              <a:cs typeface="NikoshBAN" pitchFamily="2" charset="0"/>
            </a:endParaRPr>
          </a:p>
        </p:txBody>
      </p:sp>
      <p:pic>
        <p:nvPicPr>
          <p:cNvPr id="3075" name="Picture 3" descr="C:\Users\Md. Yunus Azad\Desktop\Mobile pic\IMG_49855140620257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44" y="1340105"/>
            <a:ext cx="9448800" cy="4527295"/>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044" y="6172200"/>
            <a:ext cx="10210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আল্লাহর বাণী, সংরক্ষণের দায়িত্বও তাঁরই।</a:t>
            </a:r>
            <a:endParaRPr lang="en-US" sz="4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12636" y="10668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0599"/>
          <a:stretch/>
        </p:blipFill>
        <p:spPr>
          <a:xfrm>
            <a:off x="1385055" y="1828800"/>
            <a:ext cx="7696200" cy="358140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96044" y="990914"/>
            <a:ext cx="10274222"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latin typeface="NikoshBAN" pitchFamily="2" charset="0"/>
                <a:cs typeface="NikoshBAN" pitchFamily="2" charset="0"/>
              </a:rPr>
              <a:t>এ বিষয়ে আল্লাহপাক বলেন-</a:t>
            </a:r>
            <a:endParaRPr lang="en-US" sz="4800" b="1" dirty="0">
              <a:ln w="19050">
                <a:solidFill>
                  <a:schemeClr val="tx2">
                    <a:tint val="1000"/>
                  </a:schemeClr>
                </a:solidFill>
                <a:prstDash val="solid"/>
              </a:ln>
              <a:solidFill>
                <a:schemeClr val="tx1"/>
              </a:solidFill>
              <a:latin typeface="NikoshBAN" pitchFamily="2" charset="0"/>
              <a:cs typeface="NikoshBAN" pitchFamily="2" charset="0"/>
            </a:endParaRPr>
          </a:p>
        </p:txBody>
      </p:sp>
      <p:pic>
        <p:nvPicPr>
          <p:cNvPr id="9" name="Picture 2"/>
          <p:cNvPicPr>
            <a:picLocks noChangeAspect="1" noChangeArrowheads="1"/>
          </p:cNvPicPr>
          <p:nvPr/>
        </p:nvPicPr>
        <p:blipFill>
          <a:blip r:embed="rId5">
            <a:biLevel thresh="50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72244" y="5592901"/>
            <a:ext cx="10058400" cy="1569899"/>
          </a:xfrm>
          <a:prstGeom prst="rect">
            <a:avLst/>
          </a:prstGeom>
          <a:blipFill>
            <a:blip r:embed="rId7">
              <a:biLevel thresh="50000"/>
            </a:blip>
            <a:tile tx="0" ty="0" sx="100000" sy="100000" flip="none" algn="tl"/>
          </a:blipFill>
          <a:ln w="76200">
            <a:noFill/>
          </a:ln>
          <a:effectLst/>
        </p:spPr>
      </p:pic>
      <p:sp>
        <p:nvSpPr>
          <p:cNvPr id="3" name="Date Placeholder 2"/>
          <p:cNvSpPr>
            <a:spLocks noGrp="1"/>
          </p:cNvSpPr>
          <p:nvPr>
            <p:ph type="dt" sz="half" idx="10"/>
          </p:nvPr>
        </p:nvSpPr>
        <p:spPr/>
        <p:txBody>
          <a:bodyPr/>
          <a:lstStyle/>
          <a:p>
            <a:fld id="{E5B6D710-06F6-418A-AE34-6821C0FC6032}" type="datetime12">
              <a:rPr lang="en-US" smtClean="0"/>
              <a:t>11:40 PM</a:t>
            </a:fld>
            <a:endParaRPr lang="en-US" dirty="0"/>
          </a:p>
        </p:txBody>
      </p:sp>
    </p:spTree>
    <p:extLst>
      <p:ext uri="{BB962C8B-B14F-4D97-AF65-F5344CB8AC3E}">
        <p14:creationId xmlns:p14="http://schemas.microsoft.com/office/powerpoint/2010/main" val="2435376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500" fill="hold"/>
                                        <p:tgtEl>
                                          <p:spTgt spid="3075"/>
                                        </p:tgtEl>
                                        <p:attrNameLst>
                                          <p:attrName>ppt_w</p:attrName>
                                        </p:attrNameLst>
                                      </p:cBhvr>
                                      <p:tavLst>
                                        <p:tav tm="0">
                                          <p:val>
                                            <p:fltVal val="0"/>
                                          </p:val>
                                        </p:tav>
                                        <p:tav tm="100000">
                                          <p:val>
                                            <p:strVal val="#ppt_w"/>
                                          </p:val>
                                        </p:tav>
                                      </p:tavLst>
                                    </p:anim>
                                    <p:anim calcmode="lin" valueType="num">
                                      <p:cBhvr>
                                        <p:cTn id="13" dur="500" fill="hold"/>
                                        <p:tgtEl>
                                          <p:spTgt spid="3075"/>
                                        </p:tgtEl>
                                        <p:attrNameLst>
                                          <p:attrName>ppt_h</p:attrName>
                                        </p:attrNameLst>
                                      </p:cBhvr>
                                      <p:tavLst>
                                        <p:tav tm="0">
                                          <p:val>
                                            <p:fltVal val="0"/>
                                          </p:val>
                                        </p:tav>
                                        <p:tav tm="100000">
                                          <p:val>
                                            <p:strVal val="#ppt_h"/>
                                          </p:val>
                                        </p:tav>
                                      </p:tavLst>
                                    </p:anim>
                                    <p:animEffect transition="in" filter="fade">
                                      <p:cBhvr>
                                        <p:cTn id="14" dur="5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3" presetClass="exit" presetSubtype="32" fill="hold" nodeType="withEffect">
                                  <p:stCondLst>
                                    <p:cond delay="0"/>
                                  </p:stCondLst>
                                  <p:childTnLst>
                                    <p:anim calcmode="lin" valueType="num">
                                      <p:cBhvr>
                                        <p:cTn id="23" dur="500"/>
                                        <p:tgtEl>
                                          <p:spTgt spid="3075"/>
                                        </p:tgtEl>
                                        <p:attrNameLst>
                                          <p:attrName>ppt_w</p:attrName>
                                        </p:attrNameLst>
                                      </p:cBhvr>
                                      <p:tavLst>
                                        <p:tav tm="0">
                                          <p:val>
                                            <p:strVal val="ppt_w"/>
                                          </p:val>
                                        </p:tav>
                                        <p:tav tm="100000">
                                          <p:val>
                                            <p:fltVal val="0"/>
                                          </p:val>
                                        </p:tav>
                                      </p:tavLst>
                                    </p:anim>
                                    <p:anim calcmode="lin" valueType="num">
                                      <p:cBhvr>
                                        <p:cTn id="24" dur="500"/>
                                        <p:tgtEl>
                                          <p:spTgt spid="3075"/>
                                        </p:tgtEl>
                                        <p:attrNameLst>
                                          <p:attrName>ppt_h</p:attrName>
                                        </p:attrNameLst>
                                      </p:cBhvr>
                                      <p:tavLst>
                                        <p:tav tm="0">
                                          <p:val>
                                            <p:strVal val="ppt_h"/>
                                          </p:val>
                                        </p:tav>
                                        <p:tav tm="100000">
                                          <p:val>
                                            <p:fltVal val="0"/>
                                          </p:val>
                                        </p:tav>
                                      </p:tavLst>
                                    </p:anim>
                                    <p:animEffect transition="out" filter="fade">
                                      <p:cBhvr>
                                        <p:cTn id="25" dur="500"/>
                                        <p:tgtEl>
                                          <p:spTgt spid="3075"/>
                                        </p:tgtEl>
                                      </p:cBhvr>
                                    </p:animEffect>
                                    <p:set>
                                      <p:cBhvr>
                                        <p:cTn id="26" dur="1" fill="hold">
                                          <p:stCondLst>
                                            <p:cond delay="499"/>
                                          </p:stCondLst>
                                        </p:cTn>
                                        <p:tgtEl>
                                          <p:spTgt spid="30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2"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3075"/>
                                        </p:tgtEl>
                                        <p:attrNameLst>
                                          <p:attrName>ppt_w</p:attrName>
                                        </p:attrNameLst>
                                      </p:cBhvr>
                                      <p:tavLst>
                                        <p:tav tm="0">
                                          <p:val>
                                            <p:strVal val="ppt_w"/>
                                          </p:val>
                                        </p:tav>
                                        <p:tav tm="100000">
                                          <p:val>
                                            <p:fltVal val="0"/>
                                          </p:val>
                                        </p:tav>
                                      </p:tavLst>
                                    </p:anim>
                                    <p:anim calcmode="lin" valueType="num">
                                      <p:cBhvr>
                                        <p:cTn id="36" dur="500"/>
                                        <p:tgtEl>
                                          <p:spTgt spid="3075"/>
                                        </p:tgtEl>
                                        <p:attrNameLst>
                                          <p:attrName>ppt_h</p:attrName>
                                        </p:attrNameLst>
                                      </p:cBhvr>
                                      <p:tavLst>
                                        <p:tav tm="0">
                                          <p:val>
                                            <p:strVal val="ppt_h"/>
                                          </p:val>
                                        </p:tav>
                                        <p:tav tm="100000">
                                          <p:val>
                                            <p:fltVal val="0"/>
                                          </p:val>
                                        </p:tav>
                                      </p:tavLst>
                                    </p:anim>
                                    <p:animEffect transition="out" filter="fade">
                                      <p:cBhvr>
                                        <p:cTn id="37" dur="500"/>
                                        <p:tgtEl>
                                          <p:spTgt spid="3075"/>
                                        </p:tgtEl>
                                      </p:cBhvr>
                                    </p:animEffect>
                                    <p:set>
                                      <p:cBhvr>
                                        <p:cTn id="38" dur="1" fill="hold">
                                          <p:stCondLst>
                                            <p:cond delay="499"/>
                                          </p:stCondLst>
                                        </p:cTn>
                                        <p:tgtEl>
                                          <p:spTgt spid="307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4" y="1295400"/>
            <a:ext cx="9909810" cy="4765929"/>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0" y="6137529"/>
            <a:ext cx="10402888"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হিফয করার </a:t>
            </a:r>
            <a:r>
              <a:rPr lang="bn-BD" sz="5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মাধ্যমে।</a:t>
            </a:r>
            <a:endParaRPr lang="en-US" sz="5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TextBox 13"/>
          <p:cNvSpPr txBox="1"/>
          <p:nvPr/>
        </p:nvSpPr>
        <p:spPr>
          <a:xfrm>
            <a:off x="-37306" y="6137529"/>
            <a:ext cx="10402888"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যারা </a:t>
            </a:r>
            <a:r>
              <a:rPr lang="bn-BD" sz="5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কুরআন হিফয </a:t>
            </a:r>
            <a:r>
              <a:rPr lang="bn-BD" sz="54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করেন তারা </a:t>
            </a:r>
            <a:r>
              <a:rPr lang="bn-BD" sz="5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হাফিয।</a:t>
            </a:r>
            <a:endParaRPr lang="en-US" sz="5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14" descr="C:\Users\Md. Yunus Azad\Desktop\IMG_498562092856652.jpeg"/>
          <p:cNvPicPr>
            <a:picLocks noChangeAspect="1" noChangeArrowheads="1"/>
          </p:cNvPicPr>
          <p:nvPr/>
        </p:nvPicPr>
        <p:blipFill rotWithShape="1">
          <a:blip r:embed="rId4">
            <a:extLst>
              <a:ext uri="{28A0092B-C50C-407E-A947-70E740481C1C}">
                <a14:useLocalDpi xmlns:a14="http://schemas.microsoft.com/office/drawing/2010/main" val="0"/>
              </a:ext>
            </a:extLst>
          </a:blip>
          <a:srcRect t="9836" b="23706"/>
          <a:stretch/>
        </p:blipFill>
        <p:spPr bwMode="auto">
          <a:xfrm rot="10800000" flipV="1">
            <a:off x="217567" y="1295400"/>
            <a:ext cx="9928066" cy="4765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rot="10800000" flipV="1">
            <a:off x="477044" y="5444788"/>
            <a:ext cx="9296400" cy="651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itchFamily="2" charset="0"/>
                <a:cs typeface="NikoshBAN" pitchFamily="2" charset="0"/>
              </a:rPr>
              <a:t>মাত্র ৬ বছর বয়সে কুরআন হিফয করেন এই বালক।</a:t>
            </a:r>
            <a:endParaRPr lang="en-US" sz="4000" dirty="0">
              <a:solidFill>
                <a:schemeClr val="bg1"/>
              </a:solidFill>
              <a:latin typeface="NikoshBAN" pitchFamily="2" charset="0"/>
              <a:cs typeface="NikoshBAN" pitchFamily="2"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44" y="1295400"/>
            <a:ext cx="9909810" cy="480060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2001044" y="6260903"/>
            <a:ext cx="5703967"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লেখনীর </a:t>
            </a:r>
            <a:r>
              <a:rPr lang="bn-BD" sz="4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মাধ্যমে।</a:t>
            </a:r>
            <a:endParaRPr lang="en-US" sz="4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44" y="1295400"/>
            <a:ext cx="9909810" cy="4765930"/>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C:\Users\Md. Yunus Azad\Desktop\Mobile pic\IMG_319964164371341.jpeg"/>
          <p:cNvPicPr>
            <a:picLocks noChangeAspect="1" noChangeArrowheads="1"/>
          </p:cNvPicPr>
          <p:nvPr/>
        </p:nvPicPr>
        <p:blipFill rotWithShape="1">
          <a:blip r:embed="rId7">
            <a:extLst>
              <a:ext uri="{28A0092B-C50C-407E-A947-70E740481C1C}">
                <a14:useLocalDpi xmlns:a14="http://schemas.microsoft.com/office/drawing/2010/main" val="0"/>
              </a:ext>
            </a:extLst>
          </a:blip>
          <a:srcRect l="29099"/>
          <a:stretch/>
        </p:blipFill>
        <p:spPr bwMode="auto">
          <a:xfrm>
            <a:off x="3378168" y="2145922"/>
            <a:ext cx="3606864" cy="30995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40573" y="6417930"/>
            <a:ext cx="10166271" cy="594673"/>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lIns="101242" tIns="50621" rIns="101242" bIns="50621" rtlCol="0">
            <a:spAutoFit/>
          </a:bodyPr>
          <a:lstStyle/>
          <a:p>
            <a:pPr algn="ctr"/>
            <a:r>
              <a:rPr lang="bn-BD"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যে সকল সাহাবি ওহি লিখতেন </a:t>
            </a:r>
            <a:r>
              <a:rPr lang="bn-BD" sz="32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তারাই ‘কাতিবে ওহি’। </a:t>
            </a:r>
            <a:r>
              <a:rPr lang="bn-BD"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এদের </a:t>
            </a:r>
            <a:r>
              <a:rPr lang="bn-BD" sz="32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সংখ্যা- </a:t>
            </a:r>
            <a:r>
              <a:rPr lang="bn-BD"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৪২ জন।</a:t>
            </a:r>
            <a:endParaRPr lang="en-US" sz="3200" b="1" dirty="0">
              <a:ln w="18415" cmpd="sng">
                <a:solidFill>
                  <a:srgbClr val="FFFFFF"/>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22" name="Rounded Rectangle 21"/>
          <p:cNvSpPr/>
          <p:nvPr/>
        </p:nvSpPr>
        <p:spPr>
          <a:xfrm>
            <a:off x="5164138" y="1276350"/>
            <a:ext cx="4934546" cy="5831726"/>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tx1"/>
                </a:solidFill>
                <a:latin typeface="NikoshBAN" pitchFamily="2" charset="0"/>
                <a:cs typeface="NikoshBAN" pitchFamily="2" charset="0"/>
              </a:rPr>
              <a:t>প্রধান ওহি লেখক সাহাবি ছিলেন- </a:t>
            </a:r>
          </a:p>
          <a:p>
            <a:pPr algn="ctr"/>
            <a:r>
              <a:rPr lang="bn-BD" sz="6600" dirty="0" smtClean="0">
                <a:solidFill>
                  <a:srgbClr val="0070C0"/>
                </a:solidFill>
                <a:latin typeface="NikoshBAN" pitchFamily="2" charset="0"/>
                <a:cs typeface="NikoshBAN" pitchFamily="2" charset="0"/>
              </a:rPr>
              <a:t>হযরত যায়েদ ইবনে সাবিত (রাঃ)</a:t>
            </a:r>
            <a:endParaRPr lang="en-US" sz="6600" dirty="0">
              <a:solidFill>
                <a:srgbClr val="0070C0"/>
              </a:solidFill>
              <a:latin typeface="NikoshBAN" pitchFamily="2" charset="0"/>
              <a:cs typeface="NikoshBAN" pitchFamily="2" charset="0"/>
            </a:endParaRPr>
          </a:p>
        </p:txBody>
      </p:sp>
      <p:pic>
        <p:nvPicPr>
          <p:cNvPr id="23" name="Picture 3" descr="C:\Users\Md. Yunus Azad\Desktop\Untitled.png"/>
          <p:cNvPicPr>
            <a:picLocks noChangeAspect="1" noChangeArrowheads="1"/>
          </p:cNvPicPr>
          <p:nvPr/>
        </p:nvPicPr>
        <p:blipFill rotWithShape="1">
          <a:blip r:embed="rId9">
            <a:extLst>
              <a:ext uri="{28A0092B-C50C-407E-A947-70E740481C1C}">
                <a14:useLocalDpi xmlns:a14="http://schemas.microsoft.com/office/drawing/2010/main" val="0"/>
              </a:ext>
            </a:extLst>
          </a:blip>
          <a:srcRect l="10557" r="50000" b="11105"/>
          <a:stretch/>
        </p:blipFill>
        <p:spPr bwMode="auto">
          <a:xfrm>
            <a:off x="56253" y="1295400"/>
            <a:ext cx="5031685" cy="5831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001044" y="0"/>
            <a:ext cx="67818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rgbClr val="002060"/>
                </a:solidFill>
                <a:latin typeface="NikoshBAN" pitchFamily="2" charset="0"/>
                <a:cs typeface="NikoshBAN" pitchFamily="2" charset="0"/>
              </a:rPr>
              <a:t>আল কুরআন সংরক্ষণ</a:t>
            </a:r>
            <a:endParaRPr lang="en-US" sz="5400" b="1" dirty="0">
              <a:ln w="19050">
                <a:solidFill>
                  <a:schemeClr val="tx2">
                    <a:tint val="1000"/>
                  </a:schemeClr>
                </a:solidFill>
                <a:prstDash val="solid"/>
              </a:ln>
              <a:solidFill>
                <a:srgbClr val="002060"/>
              </a:solidFill>
              <a:latin typeface="NikoshBAN" pitchFamily="2" charset="0"/>
              <a:cs typeface="NikoshBAN" pitchFamily="2" charset="0"/>
            </a:endParaRPr>
          </a:p>
        </p:txBody>
      </p:sp>
      <p:cxnSp>
        <p:nvCxnSpPr>
          <p:cNvPr id="25" name="Straight Connector 24"/>
          <p:cNvCxnSpPr/>
          <p:nvPr/>
        </p:nvCxnSpPr>
        <p:spPr>
          <a:xfrm>
            <a:off x="12636" y="10668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C7101AC7-B934-448A-A9AE-D60A2CD606F0}" type="datetime12">
              <a:rPr lang="en-US" smtClean="0"/>
              <a:t>11:40 PM</a:t>
            </a:fld>
            <a:endParaRPr lang="en-US" dirty="0"/>
          </a:p>
        </p:txBody>
      </p:sp>
    </p:spTree>
    <p:extLst>
      <p:ext uri="{BB962C8B-B14F-4D97-AF65-F5344CB8AC3E}">
        <p14:creationId xmlns:p14="http://schemas.microsoft.com/office/powerpoint/2010/main" val="3429227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4"/>
                                        </p:tgtEl>
                                        <p:attrNameLst>
                                          <p:attrName>ppt_w</p:attrName>
                                        </p:attrNameLst>
                                      </p:cBhvr>
                                      <p:tavLst>
                                        <p:tav tm="0">
                                          <p:val>
                                            <p:strVal val="ppt_w"/>
                                          </p:val>
                                        </p:tav>
                                        <p:tav tm="100000">
                                          <p:val>
                                            <p:fltVal val="0"/>
                                          </p:val>
                                        </p:tav>
                                      </p:tavLst>
                                    </p:anim>
                                    <p:anim calcmode="lin" valueType="num">
                                      <p:cBhvr>
                                        <p:cTn id="48" dur="500"/>
                                        <p:tgtEl>
                                          <p:spTgt spid="14"/>
                                        </p:tgtEl>
                                        <p:attrNameLst>
                                          <p:attrName>ppt_h</p:attrName>
                                        </p:attrNameLst>
                                      </p:cBhvr>
                                      <p:tavLst>
                                        <p:tav tm="0">
                                          <p:val>
                                            <p:strVal val="ppt_h"/>
                                          </p:val>
                                        </p:tav>
                                        <p:tav tm="100000">
                                          <p:val>
                                            <p:fltVal val="0"/>
                                          </p:val>
                                        </p:tav>
                                      </p:tavLst>
                                    </p:anim>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53" presetClass="exit" presetSubtype="32" fill="hold" nodeType="withEffect">
                                  <p:stCondLst>
                                    <p:cond delay="0"/>
                                  </p:stCondLst>
                                  <p:childTnLst>
                                    <p:anim calcmode="lin" valueType="num">
                                      <p:cBhvr>
                                        <p:cTn id="52" dur="500"/>
                                        <p:tgtEl>
                                          <p:spTgt spid="15"/>
                                        </p:tgtEl>
                                        <p:attrNameLst>
                                          <p:attrName>ppt_w</p:attrName>
                                        </p:attrNameLst>
                                      </p:cBhvr>
                                      <p:tavLst>
                                        <p:tav tm="0">
                                          <p:val>
                                            <p:strVal val="ppt_w"/>
                                          </p:val>
                                        </p:tav>
                                        <p:tav tm="100000">
                                          <p:val>
                                            <p:fltVal val="0"/>
                                          </p:val>
                                        </p:tav>
                                      </p:tavLst>
                                    </p:anim>
                                    <p:anim calcmode="lin" valueType="num">
                                      <p:cBhvr>
                                        <p:cTn id="53" dur="500"/>
                                        <p:tgtEl>
                                          <p:spTgt spid="15"/>
                                        </p:tgtEl>
                                        <p:attrNameLst>
                                          <p:attrName>ppt_h</p:attrName>
                                        </p:attrNameLst>
                                      </p:cBhvr>
                                      <p:tavLst>
                                        <p:tav tm="0">
                                          <p:val>
                                            <p:strVal val="ppt_h"/>
                                          </p:val>
                                        </p:tav>
                                        <p:tav tm="100000">
                                          <p:val>
                                            <p:fltVal val="0"/>
                                          </p:val>
                                        </p:tav>
                                      </p:tavLst>
                                    </p:anim>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16"/>
                                        </p:tgtEl>
                                        <p:attrNameLst>
                                          <p:attrName>ppt_w</p:attrName>
                                        </p:attrNameLst>
                                      </p:cBhvr>
                                      <p:tavLst>
                                        <p:tav tm="0">
                                          <p:val>
                                            <p:strVal val="ppt_w"/>
                                          </p:val>
                                        </p:tav>
                                        <p:tav tm="100000">
                                          <p:val>
                                            <p:fltVal val="0"/>
                                          </p:val>
                                        </p:tav>
                                      </p:tavLst>
                                    </p:anim>
                                    <p:anim calcmode="lin" valueType="num">
                                      <p:cBhvr>
                                        <p:cTn id="58" dur="500"/>
                                        <p:tgtEl>
                                          <p:spTgt spid="16"/>
                                        </p:tgtEl>
                                        <p:attrNameLst>
                                          <p:attrName>ppt_h</p:attrName>
                                        </p:attrNameLst>
                                      </p:cBhvr>
                                      <p:tavLst>
                                        <p:tav tm="0">
                                          <p:val>
                                            <p:strVal val="ppt_h"/>
                                          </p:val>
                                        </p:tav>
                                        <p:tav tm="100000">
                                          <p:val>
                                            <p:fltVal val="0"/>
                                          </p:val>
                                        </p:tav>
                                      </p:tavLst>
                                    </p:anim>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17"/>
                                        </p:tgtEl>
                                        <p:attrNameLst>
                                          <p:attrName>ppt_w</p:attrName>
                                        </p:attrNameLst>
                                      </p:cBhvr>
                                      <p:tavLst>
                                        <p:tav tm="0">
                                          <p:val>
                                            <p:strVal val="ppt_w"/>
                                          </p:val>
                                        </p:tav>
                                        <p:tav tm="100000">
                                          <p:val>
                                            <p:fltVal val="0"/>
                                          </p:val>
                                        </p:tav>
                                      </p:tavLst>
                                    </p:anim>
                                    <p:anim calcmode="lin" valueType="num">
                                      <p:cBhvr>
                                        <p:cTn id="77" dur="500"/>
                                        <p:tgtEl>
                                          <p:spTgt spid="17"/>
                                        </p:tgtEl>
                                        <p:attrNameLst>
                                          <p:attrName>ppt_h</p:attrName>
                                        </p:attrNameLst>
                                      </p:cBhvr>
                                      <p:tavLst>
                                        <p:tav tm="0">
                                          <p:val>
                                            <p:strVal val="ppt_h"/>
                                          </p:val>
                                        </p:tav>
                                        <p:tav tm="100000">
                                          <p:val>
                                            <p:fltVal val="0"/>
                                          </p:val>
                                        </p:tav>
                                      </p:tavLst>
                                    </p:anim>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18"/>
                                        </p:tgtEl>
                                        <p:attrNameLst>
                                          <p:attrName>ppt_w</p:attrName>
                                        </p:attrNameLst>
                                      </p:cBhvr>
                                      <p:tavLst>
                                        <p:tav tm="0">
                                          <p:val>
                                            <p:strVal val="ppt_w"/>
                                          </p:val>
                                        </p:tav>
                                        <p:tav tm="100000">
                                          <p:val>
                                            <p:fltVal val="0"/>
                                          </p:val>
                                        </p:tav>
                                      </p:tavLst>
                                    </p:anim>
                                    <p:anim calcmode="lin" valueType="num">
                                      <p:cBhvr>
                                        <p:cTn id="82" dur="500"/>
                                        <p:tgtEl>
                                          <p:spTgt spid="18"/>
                                        </p:tgtEl>
                                        <p:attrNameLst>
                                          <p:attrName>ppt_h</p:attrName>
                                        </p:attrNameLst>
                                      </p:cBhvr>
                                      <p:tavLst>
                                        <p:tav tm="0">
                                          <p:val>
                                            <p:strVal val="ppt_h"/>
                                          </p:val>
                                        </p:tav>
                                        <p:tav tm="100000">
                                          <p:val>
                                            <p:fltVal val="0"/>
                                          </p:val>
                                        </p:tav>
                                      </p:tavLst>
                                    </p:anim>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xit" presetSubtype="32" fill="hold" nodeType="clickEffect">
                                  <p:stCondLst>
                                    <p:cond delay="0"/>
                                  </p:stCondLst>
                                  <p:childTnLst>
                                    <p:anim calcmode="lin" valueType="num">
                                      <p:cBhvr>
                                        <p:cTn id="105" dur="500"/>
                                        <p:tgtEl>
                                          <p:spTgt spid="19"/>
                                        </p:tgtEl>
                                        <p:attrNameLst>
                                          <p:attrName>ppt_w</p:attrName>
                                        </p:attrNameLst>
                                      </p:cBhvr>
                                      <p:tavLst>
                                        <p:tav tm="0">
                                          <p:val>
                                            <p:strVal val="ppt_w"/>
                                          </p:val>
                                        </p:tav>
                                        <p:tav tm="100000">
                                          <p:val>
                                            <p:fltVal val="0"/>
                                          </p:val>
                                        </p:tav>
                                      </p:tavLst>
                                    </p:anim>
                                    <p:anim calcmode="lin" valueType="num">
                                      <p:cBhvr>
                                        <p:cTn id="106" dur="500"/>
                                        <p:tgtEl>
                                          <p:spTgt spid="19"/>
                                        </p:tgtEl>
                                        <p:attrNameLst>
                                          <p:attrName>ppt_h</p:attrName>
                                        </p:attrNameLst>
                                      </p:cBhvr>
                                      <p:tavLst>
                                        <p:tav tm="0">
                                          <p:val>
                                            <p:strVal val="ppt_h"/>
                                          </p:val>
                                        </p:tav>
                                        <p:tav tm="100000">
                                          <p:val>
                                            <p:fltVal val="0"/>
                                          </p:val>
                                        </p:tav>
                                      </p:tavLst>
                                    </p:anim>
                                    <p:animEffect transition="out" filter="fade">
                                      <p:cBhvr>
                                        <p:cTn id="107" dur="500"/>
                                        <p:tgtEl>
                                          <p:spTgt spid="19"/>
                                        </p:tgtEl>
                                      </p:cBhvr>
                                    </p:animEffect>
                                    <p:set>
                                      <p:cBhvr>
                                        <p:cTn id="108" dur="1" fill="hold">
                                          <p:stCondLst>
                                            <p:cond delay="499"/>
                                          </p:stCondLst>
                                        </p:cTn>
                                        <p:tgtEl>
                                          <p:spTgt spid="19"/>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20"/>
                                        </p:tgtEl>
                                        <p:attrNameLst>
                                          <p:attrName>ppt_w</p:attrName>
                                        </p:attrNameLst>
                                      </p:cBhvr>
                                      <p:tavLst>
                                        <p:tav tm="0">
                                          <p:val>
                                            <p:strVal val="ppt_w"/>
                                          </p:val>
                                        </p:tav>
                                        <p:tav tm="100000">
                                          <p:val>
                                            <p:fltVal val="0"/>
                                          </p:val>
                                        </p:tav>
                                      </p:tavLst>
                                    </p:anim>
                                    <p:anim calcmode="lin" valueType="num">
                                      <p:cBhvr>
                                        <p:cTn id="111" dur="500"/>
                                        <p:tgtEl>
                                          <p:spTgt spid="20"/>
                                        </p:tgtEl>
                                        <p:attrNameLst>
                                          <p:attrName>ppt_h</p:attrName>
                                        </p:attrNameLst>
                                      </p:cBhvr>
                                      <p:tavLst>
                                        <p:tav tm="0">
                                          <p:val>
                                            <p:strVal val="ppt_h"/>
                                          </p:val>
                                        </p:tav>
                                        <p:tav tm="100000">
                                          <p:val>
                                            <p:fltVal val="0"/>
                                          </p:val>
                                        </p:tav>
                                      </p:tavLst>
                                    </p:anim>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53" presetClass="exit" presetSubtype="32" fill="hold" grpId="1" nodeType="withEffect">
                                  <p:stCondLst>
                                    <p:cond delay="0"/>
                                  </p:stCondLst>
                                  <p:childTnLst>
                                    <p:anim calcmode="lin" valueType="num">
                                      <p:cBhvr>
                                        <p:cTn id="115" dur="500"/>
                                        <p:tgtEl>
                                          <p:spTgt spid="21"/>
                                        </p:tgtEl>
                                        <p:attrNameLst>
                                          <p:attrName>ppt_w</p:attrName>
                                        </p:attrNameLst>
                                      </p:cBhvr>
                                      <p:tavLst>
                                        <p:tav tm="0">
                                          <p:val>
                                            <p:strVal val="ppt_w"/>
                                          </p:val>
                                        </p:tav>
                                        <p:tav tm="100000">
                                          <p:val>
                                            <p:fltVal val="0"/>
                                          </p:val>
                                        </p:tav>
                                      </p:tavLst>
                                    </p:anim>
                                    <p:anim calcmode="lin" valueType="num">
                                      <p:cBhvr>
                                        <p:cTn id="116" dur="500"/>
                                        <p:tgtEl>
                                          <p:spTgt spid="21"/>
                                        </p:tgtEl>
                                        <p:attrNameLst>
                                          <p:attrName>ppt_h</p:attrName>
                                        </p:attrNameLst>
                                      </p:cBhvr>
                                      <p:tavLst>
                                        <p:tav tm="0">
                                          <p:val>
                                            <p:strVal val="ppt_h"/>
                                          </p:val>
                                        </p:tav>
                                        <p:tav tm="100000">
                                          <p:val>
                                            <p:fltVal val="0"/>
                                          </p:val>
                                        </p:tav>
                                      </p:tavLst>
                                    </p:anim>
                                    <p:animEffect transition="out" filter="fade">
                                      <p:cBhvr>
                                        <p:cTn id="117" dur="500"/>
                                        <p:tgtEl>
                                          <p:spTgt spid="21"/>
                                        </p:tgtEl>
                                      </p:cBhvr>
                                    </p:animEffect>
                                    <p:set>
                                      <p:cBhvr>
                                        <p:cTn id="118" dur="1" fill="hold">
                                          <p:stCondLst>
                                            <p:cond delay="499"/>
                                          </p:stCondLst>
                                        </p:cTn>
                                        <p:tgtEl>
                                          <p:spTgt spid="2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Effect transition="in" filter="fade">
                                      <p:cBhvr>
                                        <p:cTn id="125" dur="500"/>
                                        <p:tgtEl>
                                          <p:spTgt spid="22"/>
                                        </p:tgtEl>
                                      </p:cBhvr>
                                    </p:animEffect>
                                  </p:childTnLst>
                                </p:cTn>
                              </p:par>
                              <p:par>
                                <p:cTn id="126" presetID="53" presetClass="entr" presetSubtype="16" fill="hold"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Effect transition="in" filter="fade">
                                      <p:cBhvr>
                                        <p:cTn id="1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6" grpId="0"/>
      <p:bldP spid="16" grpId="1"/>
      <p:bldP spid="18" grpId="0"/>
      <p:bldP spid="18" grpId="1"/>
      <p:bldP spid="21" grpId="0"/>
      <p:bldP spid="21" grpId="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43" y="1295402"/>
            <a:ext cx="9753601" cy="4880228"/>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229644" y="6137530"/>
            <a:ext cx="62484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খেজুর গাছের ডালে লিখে।</a:t>
            </a:r>
            <a:endParaRPr lang="en-US" sz="48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001044" y="0"/>
            <a:ext cx="67818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rgbClr val="002060"/>
                </a:solidFill>
                <a:latin typeface="NikoshBAN" pitchFamily="2" charset="0"/>
                <a:cs typeface="NikoshBAN" pitchFamily="2" charset="0"/>
              </a:rPr>
              <a:t>আল কুরআন সংরক্ষণ</a:t>
            </a:r>
            <a:endParaRPr lang="en-US" sz="5400" b="1" dirty="0">
              <a:ln w="19050">
                <a:solidFill>
                  <a:schemeClr val="tx2">
                    <a:tint val="1000"/>
                  </a:schemeClr>
                </a:solidFill>
                <a:prstDash val="solid"/>
              </a:ln>
              <a:solidFill>
                <a:srgbClr val="002060"/>
              </a:solidFill>
              <a:latin typeface="NikoshBAN" pitchFamily="2" charset="0"/>
              <a:cs typeface="NikoshBAN" pitchFamily="2" charset="0"/>
            </a:endParaRPr>
          </a:p>
        </p:txBody>
      </p:sp>
      <p:cxnSp>
        <p:nvCxnSpPr>
          <p:cNvPr id="5" name="Straight Connector 4"/>
          <p:cNvCxnSpPr/>
          <p:nvPr/>
        </p:nvCxnSpPr>
        <p:spPr>
          <a:xfrm>
            <a:off x="12636" y="10668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8B3E41D8-0E59-4C84-8B87-B530B6F24738}" type="datetime12">
              <a:rPr lang="en-US" smtClean="0"/>
              <a:t>11:40 PM</a:t>
            </a:fld>
            <a:endParaRPr lang="en-US" dirty="0"/>
          </a:p>
        </p:txBody>
      </p:sp>
      <p:pic>
        <p:nvPicPr>
          <p:cNvPr id="14" name="Picture 2" descr="C:\Users\Md. Yunus Azad\Desktop\1\%25E0%25A6%2589%25E0%25A6%259F_cam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 y="1333502"/>
            <a:ext cx="4932102" cy="4842128"/>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4" descr="C:\Users\Md. Yunus Azad\Desktop\1\1410100359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944" y="1333502"/>
            <a:ext cx="4648200" cy="4842128"/>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001044" y="6137529"/>
            <a:ext cx="64770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পশুর হাঁড় ও চামড়ায় লিখে।</a:t>
            </a:r>
            <a:endParaRPr lang="en-US" sz="5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44" y="1371600"/>
            <a:ext cx="9753600" cy="4765929"/>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1924844" y="6157206"/>
            <a:ext cx="59436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ছোট ছোট পাথরে লিখে।</a:t>
            </a:r>
            <a:endParaRPr lang="en-US" sz="5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7658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13"/>
                                        </p:tgtEl>
                                        <p:attrNameLst>
                                          <p:attrName>ppt_w</p:attrName>
                                        </p:attrNameLst>
                                      </p:cBhvr>
                                      <p:tavLst>
                                        <p:tav tm="0">
                                          <p:val>
                                            <p:strVal val="ppt_w"/>
                                          </p:val>
                                        </p:tav>
                                        <p:tav tm="100000">
                                          <p:val>
                                            <p:fltVal val="0"/>
                                          </p:val>
                                        </p:tav>
                                      </p:tavLst>
                                    </p:anim>
                                    <p:anim calcmode="lin" valueType="num">
                                      <p:cBhvr>
                                        <p:cTn id="19" dur="500"/>
                                        <p:tgtEl>
                                          <p:spTgt spid="13"/>
                                        </p:tgtEl>
                                        <p:attrNameLst>
                                          <p:attrName>ppt_h</p:attrName>
                                        </p:attrNameLst>
                                      </p:cBhvr>
                                      <p:tavLst>
                                        <p:tav tm="0">
                                          <p:val>
                                            <p:strVal val="ppt_h"/>
                                          </p:val>
                                        </p:tav>
                                        <p:tav tm="100000">
                                          <p:val>
                                            <p:fltVal val="0"/>
                                          </p:val>
                                        </p:tav>
                                      </p:tavLst>
                                    </p:anim>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14"/>
                                        </p:tgtEl>
                                        <p:attrNameLst>
                                          <p:attrName>ppt_w</p:attrName>
                                        </p:attrNameLst>
                                      </p:cBhvr>
                                      <p:tavLst>
                                        <p:tav tm="0">
                                          <p:val>
                                            <p:strVal val="ppt_w"/>
                                          </p:val>
                                        </p:tav>
                                        <p:tav tm="100000">
                                          <p:val>
                                            <p:fltVal val="0"/>
                                          </p:val>
                                        </p:tav>
                                      </p:tavLst>
                                    </p:anim>
                                    <p:anim calcmode="lin" valueType="num">
                                      <p:cBhvr>
                                        <p:cTn id="48" dur="500"/>
                                        <p:tgtEl>
                                          <p:spTgt spid="14"/>
                                        </p:tgtEl>
                                        <p:attrNameLst>
                                          <p:attrName>ppt_h</p:attrName>
                                        </p:attrNameLst>
                                      </p:cBhvr>
                                      <p:tavLst>
                                        <p:tav tm="0">
                                          <p:val>
                                            <p:strVal val="ppt_h"/>
                                          </p:val>
                                        </p:tav>
                                        <p:tav tm="100000">
                                          <p:val>
                                            <p:fltVal val="0"/>
                                          </p:val>
                                        </p:tav>
                                      </p:tavLst>
                                    </p:anim>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53" presetClass="exit" presetSubtype="32" fill="hold" nodeType="withEffect">
                                  <p:stCondLst>
                                    <p:cond delay="0"/>
                                  </p:stCondLst>
                                  <p:childTnLst>
                                    <p:anim calcmode="lin" valueType="num">
                                      <p:cBhvr>
                                        <p:cTn id="52" dur="500"/>
                                        <p:tgtEl>
                                          <p:spTgt spid="15"/>
                                        </p:tgtEl>
                                        <p:attrNameLst>
                                          <p:attrName>ppt_w</p:attrName>
                                        </p:attrNameLst>
                                      </p:cBhvr>
                                      <p:tavLst>
                                        <p:tav tm="0">
                                          <p:val>
                                            <p:strVal val="ppt_w"/>
                                          </p:val>
                                        </p:tav>
                                        <p:tav tm="100000">
                                          <p:val>
                                            <p:fltVal val="0"/>
                                          </p:val>
                                        </p:tav>
                                      </p:tavLst>
                                    </p:anim>
                                    <p:anim calcmode="lin" valueType="num">
                                      <p:cBhvr>
                                        <p:cTn id="53" dur="500"/>
                                        <p:tgtEl>
                                          <p:spTgt spid="15"/>
                                        </p:tgtEl>
                                        <p:attrNameLst>
                                          <p:attrName>ppt_h</p:attrName>
                                        </p:attrNameLst>
                                      </p:cBhvr>
                                      <p:tavLst>
                                        <p:tav tm="0">
                                          <p:val>
                                            <p:strVal val="ppt_h"/>
                                          </p:val>
                                        </p:tav>
                                        <p:tav tm="100000">
                                          <p:val>
                                            <p:fltVal val="0"/>
                                          </p:val>
                                        </p:tav>
                                      </p:tavLst>
                                    </p:anim>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53" presetClass="exit" presetSubtype="32" fill="hold" grpId="1" nodeType="withEffect">
                                  <p:stCondLst>
                                    <p:cond delay="0"/>
                                  </p:stCondLst>
                                  <p:childTnLst>
                                    <p:anim calcmode="lin" valueType="num">
                                      <p:cBhvr>
                                        <p:cTn id="57" dur="500"/>
                                        <p:tgtEl>
                                          <p:spTgt spid="16"/>
                                        </p:tgtEl>
                                        <p:attrNameLst>
                                          <p:attrName>ppt_w</p:attrName>
                                        </p:attrNameLst>
                                      </p:cBhvr>
                                      <p:tavLst>
                                        <p:tav tm="0">
                                          <p:val>
                                            <p:strVal val="ppt_w"/>
                                          </p:val>
                                        </p:tav>
                                        <p:tav tm="100000">
                                          <p:val>
                                            <p:fltVal val="0"/>
                                          </p:val>
                                        </p:tav>
                                      </p:tavLst>
                                    </p:anim>
                                    <p:anim calcmode="lin" valueType="num">
                                      <p:cBhvr>
                                        <p:cTn id="58" dur="500"/>
                                        <p:tgtEl>
                                          <p:spTgt spid="16"/>
                                        </p:tgtEl>
                                        <p:attrNameLst>
                                          <p:attrName>ppt_h</p:attrName>
                                        </p:attrNameLst>
                                      </p:cBhvr>
                                      <p:tavLst>
                                        <p:tav tm="0">
                                          <p:val>
                                            <p:strVal val="ppt_h"/>
                                          </p:val>
                                        </p:tav>
                                        <p:tav tm="100000">
                                          <p:val>
                                            <p:fltVal val="0"/>
                                          </p:val>
                                        </p:tav>
                                      </p:tavLst>
                                    </p:anim>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p:bldP spid="16" grpId="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2514030" y="-76200"/>
            <a:ext cx="5354746" cy="1544320"/>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a:t>
            </a:r>
            <a:r>
              <a:rPr lang="bn-BD" sz="6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ound Same Side Corner Rectangle 3"/>
          <p:cNvSpPr/>
          <p:nvPr/>
        </p:nvSpPr>
        <p:spPr>
          <a:xfrm>
            <a:off x="349672" y="2519680"/>
            <a:ext cx="9683465" cy="2194560"/>
          </a:xfrm>
          <a:prstGeom prst="round2SameRect">
            <a:avLst/>
          </a:prstGeom>
          <a:solidFill>
            <a:schemeClr val="bg1">
              <a:lumMod val="95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600" b="1" dirty="0" smtClean="0">
                <a:ln w="11430"/>
                <a:solidFill>
                  <a:schemeClr val="tx1"/>
                </a:solidFill>
                <a:latin typeface="NikoshBAN" pitchFamily="2" charset="0"/>
                <a:cs typeface="NikoshBAN" pitchFamily="2" charset="0"/>
              </a:rPr>
              <a:t>কুরআন সংকলন সম্পর্কে আলোচনা করে একটি সারসংক্ষেপ লিখ।</a:t>
            </a:r>
            <a:endParaRPr lang="en-US" sz="6600" b="1" dirty="0">
              <a:ln w="11430"/>
              <a:solidFill>
                <a:schemeClr val="tx1"/>
              </a:solidFill>
              <a:latin typeface="NikoshBAN" pitchFamily="2" charset="0"/>
              <a:cs typeface="NikoshBAN" pitchFamily="2" charset="0"/>
            </a:endParaRPr>
          </a:p>
        </p:txBody>
      </p:sp>
      <p:cxnSp>
        <p:nvCxnSpPr>
          <p:cNvPr id="12" name="Straight Connector 11"/>
          <p:cNvCxnSpPr/>
          <p:nvPr/>
        </p:nvCxnSpPr>
        <p:spPr>
          <a:xfrm>
            <a:off x="12636" y="13716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D723B1C3-472E-438C-BAF6-9FD78E021361}" type="datetime12">
              <a:rPr lang="en-US" smtClean="0"/>
              <a:t>11:40 PM</a:t>
            </a:fld>
            <a:endParaRPr lang="en-US" dirty="0"/>
          </a:p>
        </p:txBody>
      </p:sp>
    </p:spTree>
    <p:extLst>
      <p:ext uri="{BB962C8B-B14F-4D97-AF65-F5344CB8AC3E}">
        <p14:creationId xmlns:p14="http://schemas.microsoft.com/office/powerpoint/2010/main" val="3829145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29"/>
            <a:ext cx="10402888" cy="7283971"/>
          </a:xfrm>
          <a:prstGeom prst="rect">
            <a:avLst/>
          </a:prstGeom>
        </p:spPr>
      </p:pic>
      <p:sp>
        <p:nvSpPr>
          <p:cNvPr id="6" name="TextBox 5"/>
          <p:cNvSpPr txBox="1"/>
          <p:nvPr/>
        </p:nvSpPr>
        <p:spPr>
          <a:xfrm>
            <a:off x="705644" y="1905000"/>
            <a:ext cx="8582383" cy="4164881"/>
          </a:xfrm>
          <a:prstGeom prst="rect">
            <a:avLst/>
          </a:prstGeom>
          <a:noFill/>
        </p:spPr>
        <p:txBody>
          <a:bodyPr wrap="square" lIns="101242" tIns="50621" rIns="101242" bIns="50621" rtlCol="0">
            <a:spAutoFit/>
            <a:scene3d>
              <a:camera prst="perspectiveFron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bn-BD" sz="26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264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FFB336EC-1066-4B46-8520-5C7D85858E55}" type="datetime12">
              <a:rPr lang="en-US" smtClean="0"/>
              <a:t>11:40 PM</a:t>
            </a:fld>
            <a:endParaRPr lang="en-US" dirty="0"/>
          </a:p>
        </p:txBody>
      </p:sp>
    </p:spTree>
    <p:extLst>
      <p:ext uri="{BB962C8B-B14F-4D97-AF65-F5344CB8AC3E}">
        <p14:creationId xmlns:p14="http://schemas.microsoft.com/office/powerpoint/2010/main" val="42075307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144044" y="38100"/>
            <a:ext cx="4267200" cy="163830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96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96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606835" y="2113280"/>
            <a:ext cx="9102527" cy="3426218"/>
          </a:xfrm>
          <a:prstGeom prst="rect">
            <a:avLst/>
          </a:prstGeom>
          <a:noFill/>
          <a:ln w="28575" cmpd="tri">
            <a:solidFill>
              <a:schemeClr val="tx1"/>
            </a:solidFill>
          </a:ln>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কুরআন কার বাণী?</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আমাদের ধর্মগ্রন্থের নাম কী?</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Clr>
                <a:srgbClr val="0070C0"/>
              </a:buClr>
              <a:buFont typeface="+mj-lt"/>
              <a:buAutoNum type="arabicPeriod"/>
            </a:pP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সর্বকালের মানুষের জন্য হেদায়াতের উৎস কোনটি?</a:t>
            </a:r>
            <a:endParaRPr lang="bn-BD" sz="4000" b="1"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কুরআন কোন মাসে নাযিল হয়?</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কাতিবে ওহি কাকে বলে? তাঁদের সংখ্যা কত?</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11" name="Straight Connector 10"/>
          <p:cNvCxnSpPr/>
          <p:nvPr/>
        </p:nvCxnSpPr>
        <p:spPr>
          <a:xfrm>
            <a:off x="12636" y="1676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1EC8F67C-90E5-4EF1-B849-0417931F1B94}" type="datetime12">
              <a:rPr lang="en-US" smtClean="0"/>
              <a:t>11:40 PM</a:t>
            </a:fld>
            <a:endParaRPr lang="en-US" dirty="0"/>
          </a:p>
        </p:txBody>
      </p:sp>
    </p:spTree>
    <p:extLst>
      <p:ext uri="{BB962C8B-B14F-4D97-AF65-F5344CB8AC3E}">
        <p14:creationId xmlns:p14="http://schemas.microsoft.com/office/powerpoint/2010/main" val="4260560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2991644" y="60099"/>
            <a:ext cx="4681300" cy="1159101"/>
          </a:xfrm>
          <a:prstGeom prst="round2Diag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101242" tIns="50621" rIns="101242" bIns="50621"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8800" b="1" spc="55" dirty="0">
                <a:ln w="11430"/>
                <a:solidFill>
                  <a:schemeClr val="tx1"/>
                </a:solidFill>
                <a:latin typeface="NikoshBAN" pitchFamily="2" charset="0"/>
                <a:cs typeface="NikoshBAN" pitchFamily="2" charset="0"/>
              </a:rPr>
              <a:t>বাড়ির কাজ</a:t>
            </a:r>
            <a:endParaRPr lang="en-US" sz="8800" b="1" spc="55" dirty="0">
              <a:ln w="11430"/>
              <a:solidFill>
                <a:schemeClr val="tx1"/>
              </a:solidFill>
              <a:latin typeface="NikoshBAN" pitchFamily="2" charset="0"/>
              <a:cs typeface="NikoshBAN" pitchFamily="2" charset="0"/>
            </a:endParaRPr>
          </a:p>
        </p:txBody>
      </p:sp>
      <p:sp>
        <p:nvSpPr>
          <p:cNvPr id="11" name="Rounded Rectangle 10"/>
          <p:cNvSpPr/>
          <p:nvPr/>
        </p:nvSpPr>
        <p:spPr>
          <a:xfrm>
            <a:off x="248444" y="2286000"/>
            <a:ext cx="9852283" cy="3352800"/>
          </a:xfrm>
          <a:prstGeom prst="roundRect">
            <a:avLst/>
          </a:prstGeom>
          <a:solidFill>
            <a:schemeClr val="bg1">
              <a:lumMod val="95000"/>
            </a:schemeClr>
          </a:solidFill>
          <a:ln w="38100" cap="flat" cmpd="tri">
            <a:solidFill>
              <a:srgbClr val="002060"/>
            </a:solidFill>
            <a:prstDash val="solid"/>
            <a:bevel/>
          </a:ln>
        </p:spPr>
        <p:style>
          <a:lnRef idx="2">
            <a:schemeClr val="accent2"/>
          </a:lnRef>
          <a:fillRef idx="1">
            <a:schemeClr val="lt1"/>
          </a:fillRef>
          <a:effectRef idx="0">
            <a:schemeClr val="accent2"/>
          </a:effectRef>
          <a:fontRef idx="minor">
            <a:schemeClr val="dk1"/>
          </a:fontRef>
        </p:style>
        <p:txBody>
          <a:bodyPr lIns="101242" tIns="50621" rIns="101242" bIns="50621" rtlCol="0" anchor="ctr"/>
          <a:lstStyle/>
          <a:p>
            <a:pPr algn="ctr"/>
            <a:r>
              <a:rPr lang="bn-BD" sz="4800" dirty="0" smtClean="0">
                <a:solidFill>
                  <a:schemeClr val="tx1">
                    <a:lumMod val="95000"/>
                    <a:lumOff val="5000"/>
                  </a:schemeClr>
                </a:solidFill>
                <a:latin typeface="NikoshBAN" panose="02000000000000000000" pitchFamily="2" charset="0"/>
                <a:cs typeface="NikoshBAN" panose="02000000000000000000" pitchFamily="2" charset="0"/>
              </a:rPr>
              <a:t>যখন কুরআন নাযিল হয় তখন আজকের ন্যায় কাগজ বা কম্পিউটার ছিল না। এমতাবস্থায় কুরআন সংরক্ষণে নবী করিম (সাঃ) যেসব পদক্ষেপ গ্রহণ করেন তা ব্যাখ্যা কর।</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cxnSp>
        <p:nvCxnSpPr>
          <p:cNvPr id="12" name="Straight Connector 11"/>
          <p:cNvCxnSpPr/>
          <p:nvPr/>
        </p:nvCxnSpPr>
        <p:spPr>
          <a:xfrm>
            <a:off x="12636" y="13716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E38585F7-63F9-467B-B4BD-B2275E143E6F}" type="datetime12">
              <a:rPr lang="en-US" smtClean="0"/>
              <a:t>11:40 PM</a:t>
            </a:fld>
            <a:endParaRPr lang="en-US" dirty="0"/>
          </a:p>
        </p:txBody>
      </p:sp>
    </p:spTree>
    <p:extLst>
      <p:ext uri="{BB962C8B-B14F-4D97-AF65-F5344CB8AC3E}">
        <p14:creationId xmlns:p14="http://schemas.microsoft.com/office/powerpoint/2010/main" val="2032681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57" y="202305"/>
            <a:ext cx="10002187" cy="68842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3"/>
          <p:cNvSpPr/>
          <p:nvPr/>
        </p:nvSpPr>
        <p:spPr>
          <a:xfrm>
            <a:off x="-143" y="2511667"/>
            <a:ext cx="10403031" cy="2441333"/>
          </a:xfrm>
          <a:prstGeom prst="rect">
            <a:avLst/>
          </a:prstGeom>
          <a:no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5200" b="1" spc="55" dirty="0">
                <a:ln w="11430"/>
                <a:solidFill>
                  <a:srgbClr val="00B0F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আল্লাহ হাফেজ</a:t>
            </a:r>
          </a:p>
        </p:txBody>
      </p:sp>
      <p:sp>
        <p:nvSpPr>
          <p:cNvPr id="2" name="Date Placeholder 1"/>
          <p:cNvSpPr>
            <a:spLocks noGrp="1"/>
          </p:cNvSpPr>
          <p:nvPr>
            <p:ph type="dt" sz="half" idx="10"/>
          </p:nvPr>
        </p:nvSpPr>
        <p:spPr/>
        <p:txBody>
          <a:bodyPr/>
          <a:lstStyle/>
          <a:p>
            <a:fld id="{8402847D-1F00-4BAF-A2B9-3DC26018F12D}" type="datetime12">
              <a:rPr lang="en-US" smtClean="0"/>
              <a:t>11:40 PM</a:t>
            </a:fld>
            <a:endParaRPr lang="en-US" dirty="0"/>
          </a:p>
        </p:txBody>
      </p:sp>
    </p:spTree>
    <p:extLst>
      <p:ext uri="{BB962C8B-B14F-4D97-AF65-F5344CB8AC3E}">
        <p14:creationId xmlns:p14="http://schemas.microsoft.com/office/powerpoint/2010/main" val="4165750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0246" y="228600"/>
            <a:ext cx="3733799" cy="1425702"/>
          </a:xfrm>
          <a:prstGeom prst="rect">
            <a:avLst/>
          </a:prstGeom>
          <a:noFill/>
        </p:spPr>
        <p:txBody>
          <a:bodyPr wrap="none" lIns="101234" tIns="50617" rIns="101234" bIns="50617"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331001" y="3240152"/>
            <a:ext cx="9677838" cy="1179449"/>
          </a:xfrm>
          <a:prstGeom prst="rect">
            <a:avLst/>
          </a:prstGeom>
          <a:solidFill>
            <a:srgbClr val="FFFF66"/>
          </a:solidFill>
        </p:spPr>
        <p:txBody>
          <a:bodyPr wrap="square" lIns="101234" tIns="50617" rIns="101234" bIns="50617" rtlCol="0">
            <a:spAutoFit/>
          </a:bodyPr>
          <a:lstStyle/>
          <a:p>
            <a:pPr algn="ctr"/>
            <a:r>
              <a:rPr lang="bn-IN" sz="3500" dirty="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3500" dirty="0">
              <a:solidFill>
                <a:srgbClr val="005426"/>
              </a:solidFill>
              <a:latin typeface="NikoshBAN" pitchFamily="2" charset="0"/>
              <a:cs typeface="NikoshBAN" pitchFamily="2" charset="0"/>
            </a:endParaRPr>
          </a:p>
        </p:txBody>
      </p:sp>
      <p:sp>
        <p:nvSpPr>
          <p:cNvPr id="4" name="TextBox 3"/>
          <p:cNvSpPr txBox="1"/>
          <p:nvPr/>
        </p:nvSpPr>
        <p:spPr>
          <a:xfrm>
            <a:off x="374915" y="4572001"/>
            <a:ext cx="9633924" cy="2410555"/>
          </a:xfrm>
          <a:prstGeom prst="rect">
            <a:avLst/>
          </a:prstGeom>
          <a:solidFill>
            <a:srgbClr val="66CCFF"/>
          </a:solidFill>
        </p:spPr>
        <p:txBody>
          <a:bodyPr wrap="square" lIns="101234" tIns="50617" rIns="101234" bIns="50617" rtlCol="0">
            <a:spAutoFit/>
          </a:bodyPr>
          <a:lstStyle/>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গোলাম জাওহার</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BD" sz="3500" dirty="0">
                <a:latin typeface="NikoshBAN" pitchFamily="2" charset="0"/>
                <a:cs typeface="NikoshBAN" pitchFamily="2" charset="0"/>
              </a:rPr>
              <a:t>সহকারী অধ্যাপক, 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ফরিদপুর।</a:t>
            </a:r>
            <a:endParaRPr lang="bn-IN" sz="3500" dirty="0">
              <a:latin typeface="NikoshBAN" pitchFamily="2" charset="0"/>
              <a:cs typeface="NikoshBAN" pitchFamily="2" charset="0"/>
            </a:endParaRPr>
          </a:p>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সাখাওয়াৎ হোসেন</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IN" sz="3500" dirty="0">
                <a:latin typeface="NikoshBAN" pitchFamily="2" charset="0"/>
                <a:cs typeface="NikoshBAN" pitchFamily="2" charset="0"/>
              </a:rPr>
              <a:t>সহকা</a:t>
            </a:r>
            <a:r>
              <a:rPr lang="bn-BD" sz="3500" dirty="0">
                <a:latin typeface="NikoshBAN" pitchFamily="2" charset="0"/>
                <a:cs typeface="NikoshBAN" pitchFamily="2" charset="0"/>
              </a:rPr>
              <a:t>রী</a:t>
            </a:r>
            <a:r>
              <a:rPr lang="bn-IN" sz="3500" dirty="0">
                <a:latin typeface="NikoshBAN" pitchFamily="2" charset="0"/>
                <a:cs typeface="NikoshBAN" pitchFamily="2" charset="0"/>
              </a:rPr>
              <a:t> অধ্যাপক, </a:t>
            </a:r>
            <a:r>
              <a:rPr lang="bn-BD" sz="3500" dirty="0">
                <a:latin typeface="NikoshBAN" pitchFamily="2" charset="0"/>
                <a:cs typeface="NikoshBAN" pitchFamily="2" charset="0"/>
              </a:rPr>
              <a:t>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সিলেট।</a:t>
            </a:r>
            <a:endParaRPr lang="bn-IN" sz="3500" dirty="0">
              <a:latin typeface="NikoshBAN" pitchFamily="2" charset="0"/>
              <a:cs typeface="NikoshBAN" pitchFamily="2" charset="0"/>
            </a:endParaRPr>
          </a:p>
        </p:txBody>
      </p:sp>
      <p:sp>
        <p:nvSpPr>
          <p:cNvPr id="5" name="TextBox 4"/>
          <p:cNvSpPr txBox="1"/>
          <p:nvPr/>
        </p:nvSpPr>
        <p:spPr>
          <a:xfrm>
            <a:off x="331005" y="1790872"/>
            <a:ext cx="9756645" cy="1333329"/>
          </a:xfrm>
          <a:prstGeom prst="rect">
            <a:avLst/>
          </a:prstGeom>
          <a:solidFill>
            <a:srgbClr val="CCFF99"/>
          </a:solidFill>
        </p:spPr>
        <p:txBody>
          <a:bodyPr wrap="square" lIns="101234" tIns="50617" rIns="101234" bIns="50617" rtlCol="0">
            <a:spAutoFit/>
          </a:bodyPr>
          <a:lstStyle/>
          <a:p>
            <a:pPr algn="ctr"/>
            <a:r>
              <a:rPr lang="bn-IN" sz="4000" dirty="0">
                <a:solidFill>
                  <a:srgbClr val="003399"/>
                </a:solidFill>
                <a:latin typeface="NikoshBAN" pitchFamily="2" charset="0"/>
                <a:cs typeface="NikoshBAN" pitchFamily="2" charset="0"/>
              </a:rPr>
              <a:t>শিক্ষা মন্ত্রণালয়, মাউশি, এনসিটিবি ও এটুআই-এর সংশ্লিষ্ট কর্মকর্তাবৃন্দ </a:t>
            </a:r>
            <a:endParaRPr lang="en-US" sz="4000" dirty="0">
              <a:solidFill>
                <a:srgbClr val="003399"/>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149C0275-84BD-493A-8DDB-F1058DC6687C}" type="datetime12">
              <a:rPr lang="en-US" smtClean="0"/>
              <a:t>11:40 PM</a:t>
            </a:fld>
            <a:endParaRPr lang="en-US" dirty="0"/>
          </a:p>
        </p:txBody>
      </p:sp>
    </p:spTree>
    <p:extLst>
      <p:ext uri="{BB962C8B-B14F-4D97-AF65-F5344CB8AC3E}">
        <p14:creationId xmlns:p14="http://schemas.microsoft.com/office/powerpoint/2010/main" val="386851914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134" y="1023796"/>
            <a:ext cx="5018709" cy="617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88134" y="2629063"/>
            <a:ext cx="4793722" cy="1333337"/>
          </a:xfrm>
          <a:prstGeom prst="rect">
            <a:avLst/>
          </a:prstGeom>
          <a:noFill/>
        </p:spPr>
        <p:txBody>
          <a:bodyPr wrap="square" lIns="101242" tIns="50621" rIns="101242" bIns="5062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100"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31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পাঠ</a:t>
            </a:r>
            <a:r>
              <a:rPr lang="en-US" sz="31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a:t>
            </a:r>
            <a:r>
              <a:rPr lang="bn-BD" sz="31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 ১</a:t>
            </a:r>
          </a:p>
          <a:p>
            <a:pPr algn="ctr"/>
            <a:r>
              <a:rPr lang="bn-BD" sz="27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তৃতীয় অধ্যায় (কুরআন ও হাদিস শিক্ষা)</a:t>
            </a:r>
          </a:p>
          <a:p>
            <a:pPr algn="ctr"/>
            <a:endParaRPr lang="en-US" sz="22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5" name="Straight Connector 14"/>
          <p:cNvCxnSpPr/>
          <p:nvPr/>
        </p:nvCxnSpPr>
        <p:spPr>
          <a:xfrm>
            <a:off x="0" y="1066801"/>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96444" y="76200"/>
            <a:ext cx="3505199" cy="111589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6600" b="1" dirty="0">
                <a:solidFill>
                  <a:schemeClr val="tx1"/>
                </a:solidFill>
                <a:latin typeface="NikoshBAN" pitchFamily="2" charset="0"/>
                <a:cs typeface="NikoshBAN" pitchFamily="2" charset="0"/>
              </a:rPr>
              <a:t>পরিচিতি</a:t>
            </a:r>
            <a:endParaRPr lang="en-US" sz="6600" b="1" dirty="0">
              <a:solidFill>
                <a:schemeClr val="tx1"/>
              </a:solidFill>
              <a:latin typeface="NikoshBAN" pitchFamily="2" charset="0"/>
              <a:cs typeface="NikoshBAN" pitchFamily="2" charset="0"/>
            </a:endParaRPr>
          </a:p>
        </p:txBody>
      </p:sp>
      <p:sp>
        <p:nvSpPr>
          <p:cNvPr id="17" name="TextBox 16"/>
          <p:cNvSpPr txBox="1"/>
          <p:nvPr/>
        </p:nvSpPr>
        <p:spPr>
          <a:xfrm>
            <a:off x="96044" y="1094682"/>
            <a:ext cx="5137424" cy="6101872"/>
          </a:xfrm>
          <a:prstGeom prst="rect">
            <a:avLst/>
          </a:prstGeom>
          <a:solidFill>
            <a:schemeClr val="bg2">
              <a:lumMod val="90000"/>
            </a:schemeClr>
          </a:solidFill>
        </p:spPr>
        <p:style>
          <a:lnRef idx="0">
            <a:scrgbClr r="0" g="0" b="0"/>
          </a:lnRef>
          <a:fillRef idx="1003">
            <a:schemeClr val="lt1"/>
          </a:fillRef>
          <a:effectRef idx="0">
            <a:scrgbClr r="0" g="0" b="0"/>
          </a:effectRef>
          <a:fontRef idx="major"/>
        </p:style>
        <p:txBody>
          <a:bodyPr wrap="square" lIns="99261" tIns="49630" rIns="99261" bIns="49630" rtlCol="0">
            <a:spAutoFit/>
          </a:bodyPr>
          <a:lstStyle/>
          <a:p>
            <a:pPr algn="ctr"/>
            <a:endParaRPr lang="en-US" sz="4400" dirty="0">
              <a:solidFill>
                <a:srgbClr val="002060"/>
              </a:solidFill>
              <a:latin typeface="NikoshBAN" pitchFamily="2" charset="0"/>
              <a:cs typeface="NikoshBAN" pitchFamily="2" charset="0"/>
            </a:endParaRPr>
          </a:p>
          <a:p>
            <a:pPr algn="ctr"/>
            <a:endParaRPr lang="en-US" sz="8000" dirty="0">
              <a:solidFill>
                <a:srgbClr val="002060"/>
              </a:solidFill>
              <a:latin typeface="NikoshBAN" pitchFamily="2" charset="0"/>
              <a:cs typeface="NikoshBAN" pitchFamily="2" charset="0"/>
            </a:endParaRPr>
          </a:p>
          <a:p>
            <a:pPr algn="ctr"/>
            <a:endParaRPr lang="en-US" sz="8000" dirty="0">
              <a:solidFill>
                <a:srgbClr val="002060"/>
              </a:solidFill>
              <a:latin typeface="NikoshBAN" pitchFamily="2" charset="0"/>
              <a:cs typeface="NikoshBAN" pitchFamily="2" charset="0"/>
            </a:endParaRPr>
          </a:p>
          <a:p>
            <a:pPr algn="ctr"/>
            <a:endParaRPr lang="en-US" sz="100" dirty="0">
              <a:solidFill>
                <a:srgbClr val="002060"/>
              </a:solidFill>
              <a:latin typeface="NikoshBAN" pitchFamily="2" charset="0"/>
              <a:cs typeface="NikoshBAN" pitchFamily="2" charset="0"/>
            </a:endParaRPr>
          </a:p>
          <a:p>
            <a:pPr algn="ctr"/>
            <a:r>
              <a:rPr lang="bn-BD" sz="4400" dirty="0">
                <a:solidFill>
                  <a:srgbClr val="002060"/>
                </a:solidFill>
                <a:latin typeface="NikoshBAN" pitchFamily="2" charset="0"/>
                <a:cs typeface="NikoshBAN" pitchFamily="2" charset="0"/>
              </a:rPr>
              <a:t>মোঃ ইউনুছ আজাদ</a:t>
            </a:r>
            <a:endParaRPr lang="bn-BD" sz="2600" dirty="0">
              <a:solidFill>
                <a:schemeClr val="accent6">
                  <a:lumMod val="75000"/>
                </a:schemeClr>
              </a:solidFill>
              <a:latin typeface="NikoshBAN" pitchFamily="2" charset="0"/>
              <a:cs typeface="NikoshBAN" pitchFamily="2" charset="0"/>
            </a:endParaRPr>
          </a:p>
          <a:p>
            <a:pPr algn="ctr"/>
            <a:r>
              <a:rPr lang="bn-BD" sz="3000" dirty="0">
                <a:solidFill>
                  <a:schemeClr val="accent6">
                    <a:lumMod val="75000"/>
                  </a:schemeClr>
                </a:solidFill>
                <a:latin typeface="NikoshBAN" pitchFamily="2" charset="0"/>
                <a:cs typeface="NikoshBAN" pitchFamily="2" charset="0"/>
              </a:rPr>
              <a:t>সহকারী শিক্ষক,</a:t>
            </a:r>
          </a:p>
          <a:p>
            <a:pPr algn="ctr"/>
            <a:r>
              <a:rPr lang="bn-BD" sz="3000" dirty="0">
                <a:solidFill>
                  <a:schemeClr val="tx2">
                    <a:lumMod val="75000"/>
                  </a:schemeClr>
                </a:solidFill>
                <a:latin typeface="NikoshBAN" pitchFamily="2" charset="0"/>
                <a:cs typeface="NikoshBAN" pitchFamily="2" charset="0"/>
              </a:rPr>
              <a:t>নোয়াপাড়া মুসলিম উচ্চ বিদ্যালয়,</a:t>
            </a:r>
          </a:p>
          <a:p>
            <a:pPr algn="ctr"/>
            <a:r>
              <a:rPr lang="bn-BD" sz="3000" dirty="0">
                <a:solidFill>
                  <a:schemeClr val="tx2">
                    <a:lumMod val="75000"/>
                  </a:schemeClr>
                </a:solidFill>
                <a:latin typeface="NikoshBAN" pitchFamily="2" charset="0"/>
                <a:cs typeface="NikoshBAN" pitchFamily="2" charset="0"/>
              </a:rPr>
              <a:t>রাউজান, চট্টগ্রাম।</a:t>
            </a:r>
          </a:p>
          <a:p>
            <a:pPr algn="ctr"/>
            <a:r>
              <a:rPr lang="bn-BD" sz="3000" dirty="0">
                <a:solidFill>
                  <a:schemeClr val="accent6">
                    <a:lumMod val="50000"/>
                  </a:schemeClr>
                </a:solidFill>
                <a:latin typeface="NikoshBAN" pitchFamily="2" charset="0"/>
                <a:cs typeface="NikoshBAN" pitchFamily="2" charset="0"/>
              </a:rPr>
              <a:t>মোবাইল নম্বর – ০১৮১৬-৮৭০৬৬৬</a:t>
            </a:r>
          </a:p>
          <a:p>
            <a:pPr algn="ctr"/>
            <a:r>
              <a:rPr lang="en-US" sz="2100" dirty="0">
                <a:solidFill>
                  <a:schemeClr val="bg2">
                    <a:lumMod val="25000"/>
                  </a:schemeClr>
                </a:solidFill>
                <a:latin typeface="NikoshBAN" pitchFamily="2" charset="0"/>
                <a:cs typeface="NikoshBAN" pitchFamily="2" charset="0"/>
              </a:rPr>
              <a:t>E-mail: yunusazad</a:t>
            </a:r>
            <a:r>
              <a:rPr lang="en-US" sz="2100" dirty="0">
                <a:solidFill>
                  <a:schemeClr val="bg2">
                    <a:lumMod val="25000"/>
                  </a:schemeClr>
                </a:solidFill>
                <a:latin typeface="Times New Roman" pitchFamily="18" charset="0"/>
                <a:cs typeface="Times New Roman" pitchFamily="18" charset="0"/>
              </a:rPr>
              <a:t>86</a:t>
            </a:r>
            <a:r>
              <a:rPr lang="en-US" sz="2100" dirty="0">
                <a:solidFill>
                  <a:schemeClr val="bg2">
                    <a:lumMod val="25000"/>
                  </a:schemeClr>
                </a:solidFill>
                <a:latin typeface="NikoshBAN" pitchFamily="2" charset="0"/>
                <a:cs typeface="NikoshBAN" pitchFamily="2" charset="0"/>
              </a:rPr>
              <a:t>@gmail.com</a:t>
            </a:r>
            <a:endParaRPr lang="bn-BD" sz="2100" dirty="0">
              <a:solidFill>
                <a:schemeClr val="bg2">
                  <a:lumMod val="25000"/>
                </a:schemeClr>
              </a:solidFill>
              <a:latin typeface="NikoshBAN" pitchFamily="2" charset="0"/>
              <a:cs typeface="NikoshBAN" pitchFamily="2"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18" y="1286862"/>
            <a:ext cx="2942717" cy="2751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6082988" y="5410200"/>
            <a:ext cx="3429000" cy="636411"/>
          </a:xfrm>
          <a:prstGeom prst="rect">
            <a:avLst/>
          </a:prstGeom>
          <a:noFill/>
        </p:spPr>
        <p:txBody>
          <a:bodyPr wrap="square" lIns="112095" tIns="56048" rIns="112095" bIns="56048">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a:lstStyle>
          <a:p>
            <a:pPr algn="ctr"/>
            <a:r>
              <a:rPr lang="bn-BD" sz="3400"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সময়ঃ ৫০ মিনিট</a:t>
            </a:r>
            <a:endParaRPr lang="en-US" sz="2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990873EE-72AC-4CE5-B422-386E87B74EBD}" type="datetime12">
              <a:rPr lang="en-US" smtClean="0"/>
              <a:t>11:40 PM</a:t>
            </a:fld>
            <a:endParaRPr lang="en-US" dirty="0"/>
          </a:p>
        </p:txBody>
      </p:sp>
    </p:spTree>
    <p:extLst>
      <p:ext uri="{BB962C8B-B14F-4D97-AF65-F5344CB8AC3E}">
        <p14:creationId xmlns:p14="http://schemas.microsoft.com/office/powerpoint/2010/main" val="1992315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Picture\Capturett.JPG"/>
          <p:cNvPicPr>
            <a:picLocks noChangeAspect="1" noChangeArrowheads="1"/>
          </p:cNvPicPr>
          <p:nvPr/>
        </p:nvPicPr>
        <p:blipFill rotWithShape="1">
          <a:blip r:embed="rId3">
            <a:extLst>
              <a:ext uri="{28A0092B-C50C-407E-A947-70E740481C1C}">
                <a14:useLocalDpi xmlns:a14="http://schemas.microsoft.com/office/drawing/2010/main" val="0"/>
              </a:ext>
            </a:extLst>
          </a:blip>
          <a:srcRect l="1653"/>
          <a:stretch/>
        </p:blipFill>
        <p:spPr bwMode="auto">
          <a:xfrm>
            <a:off x="96044" y="1143000"/>
            <a:ext cx="10134600" cy="60573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TextBox 2"/>
          <p:cNvSpPr txBox="1"/>
          <p:nvPr/>
        </p:nvSpPr>
        <p:spPr>
          <a:xfrm>
            <a:off x="1772444" y="76200"/>
            <a:ext cx="6629400" cy="8388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4800" dirty="0" smtClean="0">
                <a:solidFill>
                  <a:schemeClr val="tx1"/>
                </a:solidFill>
                <a:latin typeface="NikoshBAN" pitchFamily="2" charset="0"/>
                <a:cs typeface="NikoshBAN" pitchFamily="2" charset="0"/>
              </a:rPr>
              <a:t>ছবিটি ভালোভাবে </a:t>
            </a:r>
            <a:r>
              <a:rPr lang="bn-BD" sz="4800" dirty="0" smtClean="0">
                <a:solidFill>
                  <a:schemeClr val="tx1"/>
                </a:solidFill>
                <a:latin typeface="NikoshBAN" pitchFamily="2" charset="0"/>
                <a:cs typeface="NikoshBAN" pitchFamily="2" charset="0"/>
              </a:rPr>
              <a:t>লক্ষ </a:t>
            </a:r>
            <a:r>
              <a:rPr lang="bn-BD" sz="4800" dirty="0" smtClean="0">
                <a:solidFill>
                  <a:schemeClr val="tx1"/>
                </a:solidFill>
                <a:latin typeface="NikoshBAN" pitchFamily="2" charset="0"/>
                <a:cs typeface="NikoshBAN" pitchFamily="2" charset="0"/>
              </a:rPr>
              <a:t>কর</a:t>
            </a:r>
            <a:endParaRPr lang="en-US" sz="4800" dirty="0">
              <a:solidFill>
                <a:schemeClr val="tx1"/>
              </a:solidFill>
              <a:latin typeface="NikoshBAN" pitchFamily="2" charset="0"/>
              <a:cs typeface="NikoshBAN" pitchFamily="2" charset="0"/>
            </a:endParaRPr>
          </a:p>
        </p:txBody>
      </p:sp>
      <p:cxnSp>
        <p:nvCxnSpPr>
          <p:cNvPr id="4" name="Straight Connector 3"/>
          <p:cNvCxnSpPr/>
          <p:nvPr/>
        </p:nvCxnSpPr>
        <p:spPr>
          <a:xfrm>
            <a:off x="0" y="1066801"/>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C9462001-85DD-4761-9690-636B17FA2004}" type="datetime12">
              <a:rPr lang="en-US" smtClean="0"/>
              <a:t>11:40 PM</a:t>
            </a:fld>
            <a:endParaRPr lang="en-US" dirty="0"/>
          </a:p>
        </p:txBody>
      </p:sp>
    </p:spTree>
    <p:extLst>
      <p:ext uri="{BB962C8B-B14F-4D97-AF65-F5344CB8AC3E}">
        <p14:creationId xmlns:p14="http://schemas.microsoft.com/office/powerpoint/2010/main" val="3551211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d. Yunus Azad\Desktop\Mobile pic\IMG_401242322719389.jpeg"/>
          <p:cNvPicPr>
            <a:picLocks noChangeAspect="1" noChangeArrowheads="1"/>
          </p:cNvPicPr>
          <p:nvPr/>
        </p:nvPicPr>
        <p:blipFill rotWithShape="1">
          <a:blip r:embed="rId3">
            <a:extLst>
              <a:ext uri="{28A0092B-C50C-407E-A947-70E740481C1C}">
                <a14:useLocalDpi xmlns:a14="http://schemas.microsoft.com/office/drawing/2010/main" val="0"/>
              </a:ext>
            </a:extLst>
          </a:blip>
          <a:srcRect l="1686" t="2845" r="1334" b="2645"/>
          <a:stretch/>
        </p:blipFill>
        <p:spPr bwMode="auto">
          <a:xfrm>
            <a:off x="156264" y="1238249"/>
            <a:ext cx="10074380" cy="58832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Content Placeholder 2"/>
          <p:cNvSpPr txBox="1">
            <a:spLocks/>
          </p:cNvSpPr>
          <p:nvPr/>
        </p:nvSpPr>
        <p:spPr>
          <a:xfrm>
            <a:off x="173382" y="1224280"/>
            <a:ext cx="10205863" cy="4795520"/>
          </a:xfrm>
          <a:prstGeom prst="rect">
            <a:avLst/>
          </a:prstGeom>
          <a:ln>
            <a:solidFill>
              <a:schemeClr val="accent3"/>
            </a:solidFill>
          </a:ln>
        </p:spPr>
        <p:txBody>
          <a:bodyPr lIns="101242" tIns="50621" rIns="101242" bIns="50621" numCol="1">
            <a:prstTxWarp prst="textTriangle">
              <a:avLst/>
            </a:prstTxWarp>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sz="6000" b="1" cap="all" dirty="0">
                <a:ln/>
                <a:solidFill>
                  <a:schemeClr val="accent6"/>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‘কুরআন মজিদ’</a:t>
            </a:r>
            <a:endParaRPr lang="en-US" sz="6000" b="1" cap="all" dirty="0">
              <a:ln/>
              <a:solidFill>
                <a:schemeClr val="accent6"/>
              </a:solidFill>
              <a:effectLst>
                <a:glow rad="139700">
                  <a:schemeClr val="accent5">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3180813" y="0"/>
            <a:ext cx="4191000" cy="111589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6600" b="1" dirty="0" smtClean="0">
                <a:solidFill>
                  <a:schemeClr val="tx1"/>
                </a:solidFill>
                <a:latin typeface="NikoshBAN" pitchFamily="2" charset="0"/>
                <a:cs typeface="NikoshBAN" pitchFamily="2" charset="0"/>
              </a:rPr>
              <a:t>আজকের পাঠ</a:t>
            </a:r>
            <a:endParaRPr lang="en-US" sz="6600" b="1" dirty="0">
              <a:solidFill>
                <a:schemeClr val="tx1"/>
              </a:solidFill>
              <a:latin typeface="NikoshBAN" pitchFamily="2" charset="0"/>
              <a:cs typeface="NikoshBAN" pitchFamily="2" charset="0"/>
            </a:endParaRPr>
          </a:p>
        </p:txBody>
      </p:sp>
      <p:cxnSp>
        <p:nvCxnSpPr>
          <p:cNvPr id="6" name="Straight Connector 5"/>
          <p:cNvCxnSpPr/>
          <p:nvPr/>
        </p:nvCxnSpPr>
        <p:spPr>
          <a:xfrm>
            <a:off x="0" y="1066801"/>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B40E1472-CE4D-4ED6-97C8-AFEFC5C3543E}" type="datetime12">
              <a:rPr lang="en-US" smtClean="0"/>
              <a:t>11:40 PM</a:t>
            </a:fld>
            <a:endParaRPr lang="en-US" dirty="0"/>
          </a:p>
        </p:txBody>
      </p:sp>
    </p:spTree>
    <p:extLst>
      <p:ext uri="{BB962C8B-B14F-4D97-AF65-F5344CB8AC3E}">
        <p14:creationId xmlns:p14="http://schemas.microsoft.com/office/powerpoint/2010/main" val="1579191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444" y="2209800"/>
            <a:ext cx="9194074" cy="3857105"/>
          </a:xfrm>
          <a:prstGeom prst="rect">
            <a:avLst/>
          </a:prstGeom>
          <a:solidFill>
            <a:schemeClr val="bg1">
              <a:lumMod val="95000"/>
            </a:schemeClr>
          </a:solidFill>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400" b="1" u="sng" dirty="0">
                <a:ln w="11430"/>
                <a:effectLst>
                  <a:outerShdw blurRad="50800" dist="39000" dir="5460000" algn="tl">
                    <a:srgbClr val="000000">
                      <a:alpha val="38000"/>
                    </a:srgbClr>
                  </a:outerShdw>
                </a:effectLst>
                <a:latin typeface="NikoshBAN" pitchFamily="2" charset="0"/>
                <a:cs typeface="NikoshBAN" pitchFamily="2" charset="0"/>
              </a:rPr>
              <a:t>এ পাঠ শেষে শিক্ষার্থীরা-</a:t>
            </a:r>
          </a:p>
          <a:p>
            <a:endParaRPr lang="bn-BD" sz="800" b="1" u="sng"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mj-lt"/>
              <a:buAutoNum type="arabicPeriod"/>
            </a:pPr>
            <a:r>
              <a:rPr lang="bn-BD" sz="4400" b="1" dirty="0">
                <a:ln w="11430"/>
                <a:effectLst>
                  <a:outerShdw blurRad="50800" dist="39000" dir="5460000" algn="tl">
                    <a:srgbClr val="000000">
                      <a:alpha val="38000"/>
                    </a:srgbClr>
                  </a:outerShdw>
                </a:effectLst>
                <a:latin typeface="NikoshBAN" pitchFamily="2" charset="0"/>
                <a:cs typeface="NikoshBAN" pitchFamily="2" charset="0"/>
              </a:rPr>
              <a:t>কুরআনের পরিচয় বলতে পারবে।</a:t>
            </a:r>
          </a:p>
          <a:p>
            <a:pPr marL="569488" indent="-569488">
              <a:buFont typeface="+mj-lt"/>
              <a:buAutoNum type="arabicPeriod"/>
            </a:pPr>
            <a:r>
              <a:rPr lang="bn-BD" sz="4400" b="1" dirty="0">
                <a:ln w="11430"/>
                <a:effectLst>
                  <a:outerShdw blurRad="50800" dist="39000" dir="5460000" algn="tl">
                    <a:srgbClr val="000000">
                      <a:alpha val="38000"/>
                    </a:srgbClr>
                  </a:outerShdw>
                </a:effectLst>
                <a:latin typeface="NikoshBAN" pitchFamily="2" charset="0"/>
                <a:cs typeface="NikoshBAN" pitchFamily="2" charset="0"/>
              </a:rPr>
              <a:t>কুরআন অবতরণের প্রেক্ষাপট বর্ণনা করতে পারবে।</a:t>
            </a:r>
          </a:p>
          <a:p>
            <a:pPr marL="569488" indent="-569488">
              <a:buFont typeface="+mj-lt"/>
              <a:buAutoNum type="arabicPeriod"/>
            </a:pPr>
            <a:r>
              <a:rPr lang="bn-BD" sz="4400" b="1" dirty="0">
                <a:ln w="11430"/>
                <a:effectLst>
                  <a:outerShdw blurRad="50800" dist="39000" dir="5460000" algn="tl">
                    <a:srgbClr val="000000">
                      <a:alpha val="38000"/>
                    </a:srgbClr>
                  </a:outerShdw>
                </a:effectLst>
                <a:latin typeface="NikoshBAN" pitchFamily="2" charset="0"/>
                <a:cs typeface="NikoshBAN" pitchFamily="2" charset="0"/>
              </a:rPr>
              <a:t>আল কুরআন </a:t>
            </a: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সংরক্ষণের দায়িত্ব ও </a:t>
            </a:r>
            <a:r>
              <a:rPr lang="bn-BD" sz="4400" b="1" smtClean="0">
                <a:ln w="11430"/>
                <a:effectLst>
                  <a:outerShdw blurRad="50800" dist="39000" dir="5460000" algn="tl">
                    <a:srgbClr val="000000">
                      <a:alpha val="38000"/>
                    </a:srgbClr>
                  </a:outerShdw>
                </a:effectLst>
                <a:latin typeface="NikoshBAN" pitchFamily="2" charset="0"/>
                <a:cs typeface="NikoshBAN" pitchFamily="2" charset="0"/>
              </a:rPr>
              <a:t>ইতিহাস </a:t>
            </a:r>
            <a:r>
              <a:rPr lang="bn-BD" sz="4400" b="1" smtClean="0">
                <a:ln w="11430"/>
                <a:effectLst>
                  <a:outerShdw blurRad="50800" dist="39000" dir="5460000" algn="tl">
                    <a:srgbClr val="000000">
                      <a:alpha val="38000"/>
                    </a:srgbClr>
                  </a:outerShdw>
                </a:effectLst>
                <a:latin typeface="NikoshBAN" pitchFamily="2" charset="0"/>
                <a:cs typeface="NikoshBAN" pitchFamily="2" charset="0"/>
              </a:rPr>
              <a:t>বর্ণনা </a:t>
            </a: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করতে </a:t>
            </a:r>
            <a:r>
              <a:rPr lang="bn-BD" sz="4400" b="1" dirty="0">
                <a:ln w="11430"/>
                <a:effectLst>
                  <a:outerShdw blurRad="50800" dist="39000" dir="5460000" algn="tl">
                    <a:srgbClr val="000000">
                      <a:alpha val="38000"/>
                    </a:srgbClr>
                  </a:outerShdw>
                </a:effectLst>
                <a:latin typeface="NikoshBAN" pitchFamily="2" charset="0"/>
                <a:cs typeface="NikoshBAN" pitchFamily="2" charset="0"/>
              </a:rPr>
              <a:t>পারবে। </a:t>
            </a:r>
            <a:endParaRPr lang="en-US"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3275939" y="76200"/>
            <a:ext cx="3901083" cy="133333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8000" dirty="0">
                <a:solidFill>
                  <a:schemeClr val="tx1"/>
                </a:solidFill>
                <a:latin typeface="NikoshBAN" pitchFamily="2" charset="0"/>
                <a:cs typeface="NikoshBAN" pitchFamily="2" charset="0"/>
              </a:rPr>
              <a:t>শিখনফল</a:t>
            </a:r>
            <a:endParaRPr lang="en-US" sz="8000" dirty="0">
              <a:solidFill>
                <a:schemeClr val="tx1"/>
              </a:solidFill>
              <a:latin typeface="NikoshBAN" pitchFamily="2" charset="0"/>
              <a:cs typeface="NikoshBAN" pitchFamily="2" charset="0"/>
            </a:endParaRPr>
          </a:p>
        </p:txBody>
      </p:sp>
      <p:cxnSp>
        <p:nvCxnSpPr>
          <p:cNvPr id="12" name="Straight Connector 11"/>
          <p:cNvCxnSpPr/>
          <p:nvPr/>
        </p:nvCxnSpPr>
        <p:spPr>
          <a:xfrm>
            <a:off x="0" y="1295400"/>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BA248F2D-6D68-4B61-956B-2B04EC788862}" type="datetime12">
              <a:rPr lang="en-US" smtClean="0"/>
              <a:t>11:40 PM</a:t>
            </a:fld>
            <a:endParaRPr lang="en-US" dirty="0"/>
          </a:p>
        </p:txBody>
      </p:sp>
    </p:spTree>
    <p:extLst>
      <p:ext uri="{BB962C8B-B14F-4D97-AF65-F5344CB8AC3E}">
        <p14:creationId xmlns:p14="http://schemas.microsoft.com/office/powerpoint/2010/main" val="3990016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3844" y="6096000"/>
            <a:ext cx="7315200" cy="99772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আল্লাহ তায়ালার </a:t>
            </a:r>
            <a:r>
              <a:rPr lang="bn-BD" sz="53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পবিত্র বাণী।</a:t>
            </a:r>
            <a:r>
              <a:rPr lang="bn-BD" sz="5300" b="1" dirty="0" smtClean="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844" y="1341933"/>
            <a:ext cx="7543800" cy="4677867"/>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p:cNvCxnSpPr/>
          <p:nvPr/>
        </p:nvCxnSpPr>
        <p:spPr>
          <a:xfrm>
            <a:off x="0" y="1066801"/>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77244" y="76200"/>
            <a:ext cx="7010400" cy="102355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6000" dirty="0" smtClean="0">
                <a:solidFill>
                  <a:schemeClr val="tx1"/>
                </a:solidFill>
                <a:latin typeface="NikoshBAN" pitchFamily="2" charset="0"/>
                <a:cs typeface="NikoshBAN" pitchFamily="2" charset="0"/>
              </a:rPr>
              <a:t>আল কুরআনের পরিচয়</a:t>
            </a:r>
            <a:endParaRPr lang="en-US" sz="6000" dirty="0">
              <a:solidFill>
                <a:schemeClr val="tx1"/>
              </a:solidFill>
              <a:latin typeface="NikoshBAN" pitchFamily="2" charset="0"/>
              <a:cs typeface="NikoshBAN"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44" y="1295400"/>
            <a:ext cx="8839200" cy="474726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1696244" y="6096000"/>
            <a:ext cx="6705600" cy="99772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মুসলিমগণের </a:t>
            </a:r>
            <a:r>
              <a:rPr lang="bn-BD" sz="53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ধর্মগ্রন্থ।</a:t>
            </a:r>
            <a:r>
              <a:rPr lang="bn-BD" sz="5300" b="1" dirty="0" smtClean="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16096" y="6269349"/>
            <a:ext cx="10409420"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smtClean="0">
                <a:ln w="1905"/>
                <a:solidFill>
                  <a:schemeClr val="tx1"/>
                </a:solidFill>
                <a:latin typeface="NikoshBAN" pitchFamily="2" charset="0"/>
                <a:cs typeface="NikoshBAN" pitchFamily="2" charset="0"/>
              </a:rPr>
              <a:t>আল্লাহ তায়ালা মুহাম্মদ (সাঃ) এর উপর সুদীর্ঘ ২৩ বছরে এটি নাযিল করেন।</a:t>
            </a:r>
            <a:endParaRPr lang="en-US" sz="3200" b="1" dirty="0">
              <a:ln w="19050">
                <a:solidFill>
                  <a:schemeClr val="tx2">
                    <a:tint val="1000"/>
                  </a:schemeClr>
                </a:solidFill>
                <a:prstDash val="solid"/>
              </a:ln>
              <a:solidFill>
                <a:schemeClr val="tx1"/>
              </a:solidFill>
              <a:latin typeface="NikoshBAN" pitchFamily="2" charset="0"/>
              <a:cs typeface="NikoshBAN" pitchFamily="2" charset="0"/>
            </a:endParaRPr>
          </a:p>
        </p:txBody>
      </p:sp>
      <p:pic>
        <p:nvPicPr>
          <p:cNvPr id="12" name="Picture 3" descr="C:\Users\Md. Yunus Azad\Desktop\Mobile pic\10609656_368489846635098_8972591397990377537_n.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5644" y="1295400"/>
            <a:ext cx="8915400" cy="4800600"/>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FE5F35E-F649-4901-B279-4174A79219E9}" type="datetime12">
              <a:rPr lang="en-US" smtClean="0"/>
              <a:t>11:40 PM</a:t>
            </a:fld>
            <a:endParaRPr lang="en-US" dirty="0"/>
          </a:p>
        </p:txBody>
      </p:sp>
    </p:spTree>
    <p:extLst>
      <p:ext uri="{BB962C8B-B14F-4D97-AF65-F5344CB8AC3E}">
        <p14:creationId xmlns:p14="http://schemas.microsoft.com/office/powerpoint/2010/main" val="3549963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53" presetClass="exit" presetSubtype="32" fill="hold" grpId="1" nodeType="with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9"/>
                                        </p:tgtEl>
                                        <p:attrNameLst>
                                          <p:attrName>ppt_w</p:attrName>
                                        </p:attrNameLst>
                                      </p:cBhvr>
                                      <p:tavLst>
                                        <p:tav tm="0">
                                          <p:val>
                                            <p:strVal val="ppt_w"/>
                                          </p:val>
                                        </p:tav>
                                        <p:tav tm="100000">
                                          <p:val>
                                            <p:fltVal val="0"/>
                                          </p:val>
                                        </p:tav>
                                      </p:tavLst>
                                    </p:anim>
                                    <p:anim calcmode="lin" valueType="num">
                                      <p:cBhvr>
                                        <p:cTn id="43" dur="500"/>
                                        <p:tgtEl>
                                          <p:spTgt spid="9"/>
                                        </p:tgtEl>
                                        <p:attrNameLst>
                                          <p:attrName>ppt_h</p:attrName>
                                        </p:attrNameLst>
                                      </p:cBhvr>
                                      <p:tavLst>
                                        <p:tav tm="0">
                                          <p:val>
                                            <p:strVal val="ppt_h"/>
                                          </p:val>
                                        </p:tav>
                                        <p:tav tm="100000">
                                          <p:val>
                                            <p:fltVal val="0"/>
                                          </p:val>
                                        </p:tav>
                                      </p:tavLst>
                                    </p:anim>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10"/>
                                        </p:tgtEl>
                                        <p:attrNameLst>
                                          <p:attrName>ppt_w</p:attrName>
                                        </p:attrNameLst>
                                      </p:cBhvr>
                                      <p:tavLst>
                                        <p:tav tm="0">
                                          <p:val>
                                            <p:strVal val="ppt_w"/>
                                          </p:val>
                                        </p:tav>
                                        <p:tav tm="100000">
                                          <p:val>
                                            <p:fltVal val="0"/>
                                          </p:val>
                                        </p:tav>
                                      </p:tavLst>
                                    </p:anim>
                                    <p:anim calcmode="lin" valueType="num">
                                      <p:cBhvr>
                                        <p:cTn id="48" dur="500"/>
                                        <p:tgtEl>
                                          <p:spTgt spid="10"/>
                                        </p:tgtEl>
                                        <p:attrNameLst>
                                          <p:attrName>ppt_h</p:attrName>
                                        </p:attrNameLst>
                                      </p:cBhvr>
                                      <p:tavLst>
                                        <p:tav tm="0">
                                          <p:val>
                                            <p:strVal val="ppt_h"/>
                                          </p:val>
                                        </p:tav>
                                        <p:tav tm="100000">
                                          <p:val>
                                            <p:fltVal val="0"/>
                                          </p:val>
                                        </p:tav>
                                      </p:tavLst>
                                    </p:anim>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0444" y="6096000"/>
            <a:ext cx="8077200" cy="101445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400" b="1" dirty="0" smtClean="0">
                <a:ln w="1905"/>
                <a:solidFill>
                  <a:schemeClr val="tx1"/>
                </a:solidFill>
                <a:latin typeface="NikoshBAN" pitchFamily="2" charset="0"/>
                <a:cs typeface="NikoshBAN" pitchFamily="2" charset="0"/>
              </a:rPr>
              <a:t>এটি সর্বশেষ আসমানি কিতাব।</a:t>
            </a:r>
            <a:endParaRPr lang="en-US" sz="5400" b="1" dirty="0">
              <a:ln w="19050">
                <a:solidFill>
                  <a:schemeClr val="tx2">
                    <a:tint val="1000"/>
                  </a:schemeClr>
                </a:solidFill>
                <a:prstDash val="solid"/>
              </a:ln>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34" y="1371599"/>
            <a:ext cx="9167110" cy="4646483"/>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p:cNvCxnSpPr/>
          <p:nvPr/>
        </p:nvCxnSpPr>
        <p:spPr>
          <a:xfrm>
            <a:off x="0" y="1066801"/>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77244" y="76200"/>
            <a:ext cx="7010400" cy="102355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6000" dirty="0" smtClean="0">
                <a:solidFill>
                  <a:schemeClr val="tx1"/>
                </a:solidFill>
                <a:latin typeface="NikoshBAN" pitchFamily="2" charset="0"/>
                <a:cs typeface="NikoshBAN" pitchFamily="2" charset="0"/>
              </a:rPr>
              <a:t>আল কুরআনের বৈশিষ্ট্য</a:t>
            </a:r>
            <a:endParaRPr lang="en-US" sz="6000" dirty="0">
              <a:solidFill>
                <a:schemeClr val="tx1"/>
              </a:solidFill>
              <a:latin typeface="NikoshBAN" pitchFamily="2" charset="0"/>
              <a:cs typeface="NikoshBAN" pitchFamily="2" charset="0"/>
            </a:endParaRPr>
          </a:p>
        </p:txBody>
      </p:sp>
      <p:pic>
        <p:nvPicPr>
          <p:cNvPr id="7" name="Picture 2" descr="C:\Users\Md. Yunus Azad\Desktop\Mobile pic\rehbar_tilawat_e_quran-t2.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3244" y="1302456"/>
            <a:ext cx="9296400" cy="4869744"/>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3244" y="6230140"/>
            <a:ext cx="9296400" cy="780260"/>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000" b="1" dirty="0" smtClean="0">
                <a:ln w="1905"/>
                <a:solidFill>
                  <a:schemeClr val="tx1"/>
                </a:solidFill>
                <a:latin typeface="NikoshBAN" pitchFamily="2" charset="0"/>
                <a:cs typeface="NikoshBAN" pitchFamily="2" charset="0"/>
              </a:rPr>
              <a:t>কিয়ামত পর্যন্ত এর বিধি-বিধান ও শিক্ষা বলবৎ থাকবে।</a:t>
            </a:r>
            <a:endParaRPr lang="en-US" sz="4000" b="1" dirty="0">
              <a:ln w="19050">
                <a:solidFill>
                  <a:schemeClr val="tx2">
                    <a:tint val="1000"/>
                  </a:schemeClr>
                </a:solidFill>
                <a:prstDash val="solid"/>
              </a:ln>
              <a:solidFill>
                <a:schemeClr val="tx1"/>
              </a:solidFill>
              <a:latin typeface="NikoshBAN" pitchFamily="2" charset="0"/>
              <a:cs typeface="NikoshBAN" pitchFamily="2" charset="0"/>
            </a:endParaRPr>
          </a:p>
        </p:txBody>
      </p:sp>
      <p:pic>
        <p:nvPicPr>
          <p:cNvPr id="9" name="Picture 2" descr="C:\Users\Md. Yunus Azad\Desktop\Mobile pic\8841.jpg"/>
          <p:cNvPicPr>
            <a:picLocks noChangeAspect="1" noChangeArrowheads="1"/>
          </p:cNvPicPr>
          <p:nvPr/>
        </p:nvPicPr>
        <p:blipFill rotWithShape="1">
          <a:blip r:embed="rId5">
            <a:extLst>
              <a:ext uri="{28A0092B-C50C-407E-A947-70E740481C1C}">
                <a14:useLocalDpi xmlns:a14="http://schemas.microsoft.com/office/drawing/2010/main" val="0"/>
              </a:ext>
            </a:extLst>
          </a:blip>
          <a:srcRect t="13154" b="8422"/>
          <a:stretch/>
        </p:blipFill>
        <p:spPr bwMode="auto">
          <a:xfrm>
            <a:off x="735624" y="1371600"/>
            <a:ext cx="8809220" cy="4778462"/>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5624" y="6303757"/>
            <a:ext cx="8809220"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chemeClr val="tx1"/>
                </a:solidFill>
                <a:latin typeface="NikoshBAN" pitchFamily="2" charset="0"/>
                <a:cs typeface="NikoshBAN" pitchFamily="2" charset="0"/>
              </a:rPr>
              <a:t>সর্বকালের সকল মানুষের হেদায়াতের উৎস।</a:t>
            </a:r>
            <a:endParaRPr lang="en-US" sz="4400" b="1" dirty="0">
              <a:ln w="19050">
                <a:solidFill>
                  <a:schemeClr val="tx2">
                    <a:tint val="1000"/>
                  </a:schemeClr>
                </a:solidFill>
                <a:prstDash val="solid"/>
              </a:ln>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CD1AF45B-DB28-451E-8A1A-79E71FAF334F}" type="datetime12">
              <a:rPr lang="en-US" smtClean="0"/>
              <a:t>11:40 PM</a:t>
            </a:fld>
            <a:endParaRPr lang="en-US" dirty="0"/>
          </a:p>
        </p:txBody>
      </p:sp>
    </p:spTree>
    <p:extLst>
      <p:ext uri="{BB962C8B-B14F-4D97-AF65-F5344CB8AC3E}">
        <p14:creationId xmlns:p14="http://schemas.microsoft.com/office/powerpoint/2010/main" val="3211387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3"/>
                                        </p:tgtEl>
                                        <p:attrNameLst>
                                          <p:attrName>ppt_w</p:attrName>
                                        </p:attrNameLst>
                                      </p:cBhvr>
                                      <p:tavLst>
                                        <p:tav tm="0">
                                          <p:val>
                                            <p:strVal val="ppt_w"/>
                                          </p:val>
                                        </p:tav>
                                        <p:tav tm="100000">
                                          <p:val>
                                            <p:fltVal val="0"/>
                                          </p:val>
                                        </p:tav>
                                      </p:tavLst>
                                    </p:anim>
                                    <p:anim calcmode="lin" valueType="num">
                                      <p:cBhvr>
                                        <p:cTn id="26" dur="500"/>
                                        <p:tgtEl>
                                          <p:spTgt spid="3"/>
                                        </p:tgtEl>
                                        <p:attrNameLst>
                                          <p:attrName>ppt_h</p:attrName>
                                        </p:attrNameLst>
                                      </p:cBhvr>
                                      <p:tavLst>
                                        <p:tav tm="0">
                                          <p:val>
                                            <p:strVal val="ppt_h"/>
                                          </p:val>
                                        </p:tav>
                                        <p:tav tm="100000">
                                          <p:val>
                                            <p:fltVal val="0"/>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8"/>
                                        </p:tgtEl>
                                        <p:attrNameLst>
                                          <p:attrName>ppt_w</p:attrName>
                                        </p:attrNameLst>
                                      </p:cBhvr>
                                      <p:tavLst>
                                        <p:tav tm="0">
                                          <p:val>
                                            <p:strVal val="ppt_w"/>
                                          </p:val>
                                        </p:tav>
                                        <p:tav tm="100000">
                                          <p:val>
                                            <p:fltVal val="0"/>
                                          </p:val>
                                        </p:tav>
                                      </p:tavLst>
                                    </p:anim>
                                    <p:anim calcmode="lin" valueType="num">
                                      <p:cBhvr>
                                        <p:cTn id="52" dur="500"/>
                                        <p:tgtEl>
                                          <p:spTgt spid="8"/>
                                        </p:tgtEl>
                                        <p:attrNameLst>
                                          <p:attrName>ppt_h</p:attrName>
                                        </p:attrNameLst>
                                      </p:cBhvr>
                                      <p:tavLst>
                                        <p:tav tm="0">
                                          <p:val>
                                            <p:strVal val="ppt_h"/>
                                          </p:val>
                                        </p:tav>
                                        <p:tav tm="100000">
                                          <p:val>
                                            <p:fltVal val="0"/>
                                          </p:val>
                                        </p:tav>
                                      </p:tavLst>
                                    </p:anim>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nodeType="clickEffect">
                                  <p:stCondLst>
                                    <p:cond delay="0"/>
                                  </p:stCondLst>
                                  <p:childTnLst>
                                    <p:anim calcmode="lin" valueType="num">
                                      <p:cBhvr>
                                        <p:cTn id="72" dur="500"/>
                                        <p:tgtEl>
                                          <p:spTgt spid="9"/>
                                        </p:tgtEl>
                                        <p:attrNameLst>
                                          <p:attrName>ppt_w</p:attrName>
                                        </p:attrNameLst>
                                      </p:cBhvr>
                                      <p:tavLst>
                                        <p:tav tm="0">
                                          <p:val>
                                            <p:strVal val="ppt_w"/>
                                          </p:val>
                                        </p:tav>
                                        <p:tav tm="100000">
                                          <p:val>
                                            <p:fltVal val="0"/>
                                          </p:val>
                                        </p:tav>
                                      </p:tavLst>
                                    </p:anim>
                                    <p:anim calcmode="lin" valueType="num">
                                      <p:cBhvr>
                                        <p:cTn id="73" dur="500"/>
                                        <p:tgtEl>
                                          <p:spTgt spid="9"/>
                                        </p:tgtEl>
                                        <p:attrNameLst>
                                          <p:attrName>ppt_h</p:attrName>
                                        </p:attrNameLst>
                                      </p:cBhvr>
                                      <p:tavLst>
                                        <p:tav tm="0">
                                          <p:val>
                                            <p:strVal val="ppt_h"/>
                                          </p:val>
                                        </p:tav>
                                        <p:tav tm="100000">
                                          <p:val>
                                            <p:fltVal val="0"/>
                                          </p:val>
                                        </p:tav>
                                      </p:tavLst>
                                    </p:anim>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53" presetClass="exit" presetSubtype="32" fill="hold" grpId="1" nodeType="withEffect">
                                  <p:stCondLst>
                                    <p:cond delay="0"/>
                                  </p:stCondLst>
                                  <p:childTnLst>
                                    <p:anim calcmode="lin" valueType="num">
                                      <p:cBhvr>
                                        <p:cTn id="77" dur="500"/>
                                        <p:tgtEl>
                                          <p:spTgt spid="10"/>
                                        </p:tgtEl>
                                        <p:attrNameLst>
                                          <p:attrName>ppt_w</p:attrName>
                                        </p:attrNameLst>
                                      </p:cBhvr>
                                      <p:tavLst>
                                        <p:tav tm="0">
                                          <p:val>
                                            <p:strVal val="ppt_w"/>
                                          </p:val>
                                        </p:tav>
                                        <p:tav tm="100000">
                                          <p:val>
                                            <p:fltVal val="0"/>
                                          </p:val>
                                        </p:tav>
                                      </p:tavLst>
                                    </p:anim>
                                    <p:anim calcmode="lin" valueType="num">
                                      <p:cBhvr>
                                        <p:cTn id="78" dur="500"/>
                                        <p:tgtEl>
                                          <p:spTgt spid="10"/>
                                        </p:tgtEl>
                                        <p:attrNameLst>
                                          <p:attrName>ppt_h</p:attrName>
                                        </p:attrNameLst>
                                      </p:cBhvr>
                                      <p:tavLst>
                                        <p:tav tm="0">
                                          <p:val>
                                            <p:strVal val="ppt_h"/>
                                          </p:val>
                                        </p:tav>
                                        <p:tav tm="100000">
                                          <p:val>
                                            <p:fltVal val="0"/>
                                          </p:val>
                                        </p:tav>
                                      </p:tavLst>
                                    </p:anim>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724" y="6428796"/>
            <a:ext cx="9571220" cy="780260"/>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0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এর নির্দেশনা মানলে দুনিয়াতে শান্তি ও সম্মান পাবে।</a:t>
            </a:r>
            <a:endParaRPr lang="en-US" sz="40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122" name="Picture 2" descr="C:\Users\Md. Yunus Azad\Desktop\051312_2240_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044" y="1099758"/>
            <a:ext cx="5082290" cy="5301355"/>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534" y="1099759"/>
            <a:ext cx="5052310" cy="5301354"/>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25434" y="6342833"/>
            <a:ext cx="8305800"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আখিরাতে চিরশান্তির জান্নাত লাভ করবে।</a:t>
            </a:r>
            <a:endParaRPr lang="en-US" sz="4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44" y="1099759"/>
            <a:ext cx="10210800" cy="5329037"/>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8" name="Straight Connector 7"/>
          <p:cNvCxnSpPr/>
          <p:nvPr/>
        </p:nvCxnSpPr>
        <p:spPr>
          <a:xfrm>
            <a:off x="0" y="1066801"/>
            <a:ext cx="1040288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7244" y="76200"/>
            <a:ext cx="7010400" cy="102355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6000" dirty="0">
                <a:solidFill>
                  <a:schemeClr val="tx1"/>
                </a:solidFill>
                <a:latin typeface="NikoshBAN" pitchFamily="2" charset="0"/>
                <a:cs typeface="NikoshBAN" pitchFamily="2" charset="0"/>
              </a:rPr>
              <a:t>আল কুরআনের বৈশিষ্ট্য</a:t>
            </a:r>
            <a:endParaRPr lang="en-US" sz="60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CFFAD48A-BDD9-443C-A4F7-2ABFB4BCCCAA}" type="datetime12">
              <a:rPr lang="en-US" smtClean="0"/>
              <a:t>11:40 PM</a:t>
            </a:fld>
            <a:endParaRPr lang="en-US" dirty="0"/>
          </a:p>
        </p:txBody>
      </p:sp>
    </p:spTree>
    <p:extLst>
      <p:ext uri="{BB962C8B-B14F-4D97-AF65-F5344CB8AC3E}">
        <p14:creationId xmlns:p14="http://schemas.microsoft.com/office/powerpoint/2010/main" val="30173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1151</Words>
  <Application>Microsoft Office PowerPoint</Application>
  <PresentationFormat>Custom</PresentationFormat>
  <Paragraphs>162</Paragraphs>
  <Slides>23</Slides>
  <Notes>22</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Yunus Azad</dc:creator>
  <cp:lastModifiedBy>Yunus</cp:lastModifiedBy>
  <cp:revision>578</cp:revision>
  <dcterms:created xsi:type="dcterms:W3CDTF">2006-08-16T00:00:00Z</dcterms:created>
  <dcterms:modified xsi:type="dcterms:W3CDTF">2016-08-07T06:46:03Z</dcterms:modified>
</cp:coreProperties>
</file>